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Lst>
  <p:notesMasterIdLst>
    <p:notesMasterId r:id="rId88"/>
  </p:notesMasterIdLst>
  <p:sldIdLst>
    <p:sldId id="293" r:id="rId2"/>
    <p:sldId id="375" r:id="rId3"/>
    <p:sldId id="386" r:id="rId4"/>
    <p:sldId id="295" r:id="rId5"/>
    <p:sldId id="297" r:id="rId6"/>
    <p:sldId id="298" r:id="rId7"/>
    <p:sldId id="377" r:id="rId8"/>
    <p:sldId id="299" r:id="rId9"/>
    <p:sldId id="300" r:id="rId10"/>
    <p:sldId id="301" r:id="rId11"/>
    <p:sldId id="302" r:id="rId12"/>
    <p:sldId id="376" r:id="rId13"/>
    <p:sldId id="304" r:id="rId14"/>
    <p:sldId id="305" r:id="rId15"/>
    <p:sldId id="387" r:id="rId16"/>
    <p:sldId id="306" r:id="rId17"/>
    <p:sldId id="307" r:id="rId18"/>
    <p:sldId id="309" r:id="rId19"/>
    <p:sldId id="308" r:id="rId20"/>
    <p:sldId id="310" r:id="rId21"/>
    <p:sldId id="311" r:id="rId22"/>
    <p:sldId id="312" r:id="rId23"/>
    <p:sldId id="313" r:id="rId24"/>
    <p:sldId id="314" r:id="rId25"/>
    <p:sldId id="316" r:id="rId26"/>
    <p:sldId id="317" r:id="rId27"/>
    <p:sldId id="318" r:id="rId28"/>
    <p:sldId id="319" r:id="rId29"/>
    <p:sldId id="320" r:id="rId30"/>
    <p:sldId id="321" r:id="rId31"/>
    <p:sldId id="322" r:id="rId32"/>
    <p:sldId id="323" r:id="rId33"/>
    <p:sldId id="324" r:id="rId34"/>
    <p:sldId id="325" r:id="rId35"/>
    <p:sldId id="379" r:id="rId36"/>
    <p:sldId id="326" r:id="rId37"/>
    <p:sldId id="327" r:id="rId38"/>
    <p:sldId id="328" r:id="rId39"/>
    <p:sldId id="329" r:id="rId40"/>
    <p:sldId id="330" r:id="rId41"/>
    <p:sldId id="331" r:id="rId42"/>
    <p:sldId id="332" r:id="rId43"/>
    <p:sldId id="333" r:id="rId44"/>
    <p:sldId id="334" r:id="rId45"/>
    <p:sldId id="335" r:id="rId46"/>
    <p:sldId id="388" r:id="rId47"/>
    <p:sldId id="337" r:id="rId48"/>
    <p:sldId id="338" r:id="rId49"/>
    <p:sldId id="339" r:id="rId50"/>
    <p:sldId id="340" r:id="rId51"/>
    <p:sldId id="341" r:id="rId52"/>
    <p:sldId id="343" r:id="rId53"/>
    <p:sldId id="344" r:id="rId54"/>
    <p:sldId id="345" r:id="rId55"/>
    <p:sldId id="346" r:id="rId56"/>
    <p:sldId id="380" r:id="rId57"/>
    <p:sldId id="348" r:id="rId58"/>
    <p:sldId id="349" r:id="rId59"/>
    <p:sldId id="350" r:id="rId60"/>
    <p:sldId id="351" r:id="rId61"/>
    <p:sldId id="352" r:id="rId62"/>
    <p:sldId id="353" r:id="rId63"/>
    <p:sldId id="357" r:id="rId64"/>
    <p:sldId id="356" r:id="rId65"/>
    <p:sldId id="358" r:id="rId66"/>
    <p:sldId id="359" r:id="rId67"/>
    <p:sldId id="360" r:id="rId68"/>
    <p:sldId id="361" r:id="rId69"/>
    <p:sldId id="362" r:id="rId70"/>
    <p:sldId id="363" r:id="rId71"/>
    <p:sldId id="364" r:id="rId72"/>
    <p:sldId id="365" r:id="rId73"/>
    <p:sldId id="366" r:id="rId74"/>
    <p:sldId id="367" r:id="rId75"/>
    <p:sldId id="368" r:id="rId76"/>
    <p:sldId id="369" r:id="rId77"/>
    <p:sldId id="371" r:id="rId78"/>
    <p:sldId id="372" r:id="rId79"/>
    <p:sldId id="373" r:id="rId80"/>
    <p:sldId id="374" r:id="rId81"/>
    <p:sldId id="381" r:id="rId82"/>
    <p:sldId id="382" r:id="rId83"/>
    <p:sldId id="383" r:id="rId84"/>
    <p:sldId id="384" r:id="rId85"/>
    <p:sldId id="385" r:id="rId86"/>
    <p:sldId id="270" r:id="rId87"/>
  </p:sldIdLst>
  <p:sldSz cx="10080625" cy="7559675"/>
  <p:notesSz cx="6805613" cy="9939338"/>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77" userDrawn="1">
          <p15:clr>
            <a:srgbClr val="A4A3A4"/>
          </p15:clr>
        </p15:guide>
        <p15:guide id="2" pos="19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62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677"/>
        <p:guide pos="194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
          <p:cNvSpPr>
            <a:spLocks noGrp="1" noRot="1" noChangeAspect="1" noChangeArrowheads="1"/>
          </p:cNvSpPr>
          <p:nvPr>
            <p:ph type="sldImg"/>
          </p:nvPr>
        </p:nvSpPr>
        <p:spPr bwMode="auto">
          <a:xfrm>
            <a:off x="919163" y="755650"/>
            <a:ext cx="4964112" cy="3724275"/>
          </a:xfrm>
          <a:prstGeom prst="rect">
            <a:avLst/>
          </a:prstGeom>
          <a:noFill/>
          <a:ln w="9525">
            <a:noFill/>
            <a:round/>
            <a:headEnd/>
            <a:tailEnd/>
          </a:ln>
        </p:spPr>
      </p:sp>
      <p:sp>
        <p:nvSpPr>
          <p:cNvPr id="2050" name="Rectangle 2"/>
          <p:cNvSpPr>
            <a:spLocks noGrp="1" noChangeArrowheads="1"/>
          </p:cNvSpPr>
          <p:nvPr>
            <p:ph type="body"/>
          </p:nvPr>
        </p:nvSpPr>
        <p:spPr bwMode="auto">
          <a:xfrm>
            <a:off x="680276" y="4721002"/>
            <a:ext cx="5443633" cy="447159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l-GR" noProof="0" smtClean="0"/>
          </a:p>
        </p:txBody>
      </p:sp>
      <p:sp>
        <p:nvSpPr>
          <p:cNvPr id="2051" name="Rectangle 3"/>
          <p:cNvSpPr>
            <a:spLocks noGrp="1" noChangeArrowheads="1"/>
          </p:cNvSpPr>
          <p:nvPr>
            <p:ph type="hdr"/>
          </p:nvPr>
        </p:nvSpPr>
        <p:spPr bwMode="auto">
          <a:xfrm>
            <a:off x="1" y="0"/>
            <a:ext cx="2952624" cy="49586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412154" algn="l"/>
                <a:tab pos="824307" algn="l"/>
                <a:tab pos="1236461" algn="l"/>
                <a:tab pos="1648614" algn="l"/>
                <a:tab pos="2060768" algn="l"/>
                <a:tab pos="2472921" algn="l"/>
                <a:tab pos="2885074" algn="l"/>
              </a:tabLst>
              <a:defRPr sz="1300" smtClean="0">
                <a:solidFill>
                  <a:srgbClr val="000000"/>
                </a:solidFill>
                <a:latin typeface="Times New Roman" pitchFamily="16" charset="0"/>
                <a:ea typeface="Arial Unicode MS" charset="0"/>
                <a:cs typeface="Arial Unicode MS" charset="0"/>
              </a:defRPr>
            </a:lvl1pPr>
          </a:lstStyle>
          <a:p>
            <a:pPr>
              <a:defRPr/>
            </a:pPr>
            <a:endParaRPr lang="en-US"/>
          </a:p>
        </p:txBody>
      </p:sp>
      <p:sp>
        <p:nvSpPr>
          <p:cNvPr id="2052" name="Rectangle 4"/>
          <p:cNvSpPr>
            <a:spLocks noGrp="1" noChangeArrowheads="1"/>
          </p:cNvSpPr>
          <p:nvPr>
            <p:ph type="dt"/>
          </p:nvPr>
        </p:nvSpPr>
        <p:spPr bwMode="auto">
          <a:xfrm>
            <a:off x="3851561" y="0"/>
            <a:ext cx="2952624" cy="49586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412154" algn="l"/>
                <a:tab pos="824307" algn="l"/>
                <a:tab pos="1236461" algn="l"/>
                <a:tab pos="1648614" algn="l"/>
                <a:tab pos="2060768" algn="l"/>
                <a:tab pos="2472921" algn="l"/>
                <a:tab pos="2885074" algn="l"/>
              </a:tabLst>
              <a:defRPr sz="1300" smtClean="0">
                <a:solidFill>
                  <a:srgbClr val="000000"/>
                </a:solidFill>
                <a:latin typeface="Times New Roman" pitchFamily="16" charset="0"/>
                <a:ea typeface="Arial Unicode MS" charset="0"/>
                <a:cs typeface="Arial Unicode MS" charset="0"/>
              </a:defRPr>
            </a:lvl1pPr>
          </a:lstStyle>
          <a:p>
            <a:pPr>
              <a:defRPr/>
            </a:pPr>
            <a:endParaRPr lang="en-US"/>
          </a:p>
        </p:txBody>
      </p:sp>
      <p:sp>
        <p:nvSpPr>
          <p:cNvPr id="2053" name="Rectangle 5"/>
          <p:cNvSpPr>
            <a:spLocks noGrp="1" noChangeArrowheads="1"/>
          </p:cNvSpPr>
          <p:nvPr>
            <p:ph type="ftr"/>
          </p:nvPr>
        </p:nvSpPr>
        <p:spPr bwMode="auto">
          <a:xfrm>
            <a:off x="1" y="9442002"/>
            <a:ext cx="2952624" cy="49586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5000"/>
              </a:lnSpc>
              <a:tabLst>
                <a:tab pos="412154" algn="l"/>
                <a:tab pos="824307" algn="l"/>
                <a:tab pos="1236461" algn="l"/>
                <a:tab pos="1648614" algn="l"/>
                <a:tab pos="2060768" algn="l"/>
                <a:tab pos="2472921" algn="l"/>
                <a:tab pos="2885074" algn="l"/>
              </a:tabLst>
              <a:defRPr sz="1300" smtClean="0">
                <a:solidFill>
                  <a:srgbClr val="000000"/>
                </a:solidFill>
                <a:latin typeface="Times New Roman" pitchFamily="16" charset="0"/>
                <a:ea typeface="Arial Unicode MS" charset="0"/>
                <a:cs typeface="Arial Unicode MS" charset="0"/>
              </a:defRPr>
            </a:lvl1pPr>
          </a:lstStyle>
          <a:p>
            <a:pPr>
              <a:defRPr/>
            </a:pPr>
            <a:endParaRPr lang="en-US"/>
          </a:p>
        </p:txBody>
      </p:sp>
      <p:sp>
        <p:nvSpPr>
          <p:cNvPr id="2054" name="Rectangle 6"/>
          <p:cNvSpPr>
            <a:spLocks noGrp="1" noChangeArrowheads="1"/>
          </p:cNvSpPr>
          <p:nvPr>
            <p:ph type="sldNum"/>
          </p:nvPr>
        </p:nvSpPr>
        <p:spPr bwMode="auto">
          <a:xfrm>
            <a:off x="3851561" y="9442002"/>
            <a:ext cx="2952624" cy="49586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412154" algn="l"/>
                <a:tab pos="824307" algn="l"/>
                <a:tab pos="1236461" algn="l"/>
                <a:tab pos="1648614" algn="l"/>
                <a:tab pos="2060768" algn="l"/>
                <a:tab pos="2472921" algn="l"/>
                <a:tab pos="2885074" algn="l"/>
              </a:tabLst>
              <a:defRPr sz="1300" smtClean="0">
                <a:solidFill>
                  <a:srgbClr val="000000"/>
                </a:solidFill>
                <a:latin typeface="Times New Roman" pitchFamily="16" charset="0"/>
                <a:ea typeface="Arial Unicode MS" charset="0"/>
                <a:cs typeface="Arial Unicode MS" charset="0"/>
              </a:defRPr>
            </a:lvl1pPr>
          </a:lstStyle>
          <a:p>
            <a:pPr>
              <a:defRPr/>
            </a:pPr>
            <a:fld id="{72787863-D884-4229-8727-D53805149FA1}" type="slidenum">
              <a:rPr lang="en-US"/>
              <a:pPr>
                <a:defRPr/>
              </a:pPr>
              <a:t>‹#›</a:t>
            </a:fld>
            <a:endParaRPr lang="en-US"/>
          </a:p>
        </p:txBody>
      </p:sp>
    </p:spTree>
    <p:extLst>
      <p:ext uri="{BB962C8B-B14F-4D97-AF65-F5344CB8AC3E}">
        <p14:creationId xmlns:p14="http://schemas.microsoft.com/office/powerpoint/2010/main" val="306623660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25" name="Group 24"/>
          <p:cNvGrpSpPr/>
          <p:nvPr/>
        </p:nvGrpSpPr>
        <p:grpSpPr>
          <a:xfrm>
            <a:off x="224014" y="1"/>
            <a:ext cx="4165258" cy="7559676"/>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917869" y="1007958"/>
            <a:ext cx="7658725" cy="3845167"/>
          </a:xfrm>
        </p:spPr>
        <p:txBody>
          <a:bodyPr anchor="b">
            <a:normAutofit/>
          </a:bodyPr>
          <a:lstStyle>
            <a:lvl1pPr algn="r">
              <a:defRPr sz="5952">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3223770" y="4853124"/>
            <a:ext cx="6352826" cy="1504143"/>
          </a:xfrm>
        </p:spPr>
        <p:txBody>
          <a:bodyPr anchor="t">
            <a:normAutofit/>
          </a:bodyPr>
          <a:lstStyle>
            <a:lvl1pPr marL="0" indent="0" algn="r">
              <a:buNone/>
              <a:defRPr sz="1984">
                <a:solidFill>
                  <a:schemeClr val="tx1"/>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8076157" y="6743230"/>
            <a:ext cx="945304" cy="402483"/>
          </a:xfrm>
        </p:spPr>
        <p:txBody>
          <a:bodyPr/>
          <a:lstStyle/>
          <a:p>
            <a:pPr>
              <a:defRPr/>
            </a:pPr>
            <a:endParaRPr lang="en-US"/>
          </a:p>
        </p:txBody>
      </p:sp>
      <p:sp>
        <p:nvSpPr>
          <p:cNvPr id="5" name="Footer Placeholder 4"/>
          <p:cNvSpPr>
            <a:spLocks noGrp="1"/>
          </p:cNvSpPr>
          <p:nvPr>
            <p:ph type="ftr" sz="quarter" idx="11"/>
          </p:nvPr>
        </p:nvSpPr>
        <p:spPr>
          <a:xfrm>
            <a:off x="3994914" y="6743230"/>
            <a:ext cx="3979155" cy="402483"/>
          </a:xfrm>
        </p:spPr>
        <p:txBody>
          <a:bodyPr/>
          <a:lstStyle/>
          <a:p>
            <a:pPr>
              <a:defRPr/>
            </a:pPr>
            <a:endParaRPr lang="en-US"/>
          </a:p>
        </p:txBody>
      </p:sp>
      <p:sp>
        <p:nvSpPr>
          <p:cNvPr id="6" name="Slide Number Placeholder 5"/>
          <p:cNvSpPr>
            <a:spLocks noGrp="1"/>
          </p:cNvSpPr>
          <p:nvPr>
            <p:ph type="sldNum" sz="quarter" idx="12"/>
          </p:nvPr>
        </p:nvSpPr>
        <p:spPr>
          <a:xfrm>
            <a:off x="9122966" y="6743230"/>
            <a:ext cx="453628" cy="402483"/>
          </a:xfrm>
        </p:spPr>
        <p:txBody>
          <a:bodyPr/>
          <a:lstStyle/>
          <a:p>
            <a:pPr>
              <a:defRPr/>
            </a:pPr>
            <a:fld id="{FC77D939-54DF-4B89-AEBC-16288C29B088}" type="slidenum">
              <a:rPr lang="en-US" smtClean="0"/>
              <a:pPr>
                <a:defRPr/>
              </a:pPr>
              <a:t>‹#›</a:t>
            </a:fld>
            <a:endParaRPr lang="en-US"/>
          </a:p>
        </p:txBody>
      </p:sp>
      <p:sp>
        <p:nvSpPr>
          <p:cNvPr id="23" name="Freeform 12"/>
          <p:cNvSpPr/>
          <p:nvPr/>
        </p:nvSpPr>
        <p:spPr bwMode="auto">
          <a:xfrm>
            <a:off x="224014" y="4157821"/>
            <a:ext cx="399025" cy="99746"/>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617789" y="4262817"/>
            <a:ext cx="68255" cy="89247"/>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70337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27582" y="5217107"/>
            <a:ext cx="8285858" cy="624724"/>
          </a:xfrm>
        </p:spPr>
        <p:txBody>
          <a:bodyPr anchor="b">
            <a:normAutofit/>
          </a:bodyPr>
          <a:lstStyle>
            <a:lvl1pPr algn="ctr">
              <a:defRPr sz="2646"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973323" y="1027481"/>
            <a:ext cx="6803171" cy="3488800"/>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227582" y="5841831"/>
            <a:ext cx="8285858" cy="544226"/>
          </a:xfrm>
        </p:spPr>
        <p:txBody>
          <a:bodyPr>
            <a:normAutofit/>
          </a:bodyPr>
          <a:lstStyle>
            <a:lvl1pPr marL="0" indent="0" algn="ctr">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684F6D1-506B-42F0-BE63-A4C6FA74A37C}" type="slidenum">
              <a:rPr lang="en-US" smtClean="0"/>
              <a:pPr>
                <a:defRPr/>
              </a:pPr>
              <a:t>‹#›</a:t>
            </a:fld>
            <a:endParaRPr lang="en-US"/>
          </a:p>
        </p:txBody>
      </p:sp>
    </p:spTree>
    <p:extLst>
      <p:ext uri="{BB962C8B-B14F-4D97-AF65-F5344CB8AC3E}">
        <p14:creationId xmlns:p14="http://schemas.microsoft.com/office/powerpoint/2010/main" val="3405698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27584" y="755967"/>
            <a:ext cx="8285858" cy="3359856"/>
          </a:xfrm>
        </p:spPr>
        <p:txBody>
          <a:bodyPr anchor="ctr">
            <a:normAutofit/>
          </a:bodyPr>
          <a:lstStyle>
            <a:lvl1pPr algn="ctr">
              <a:defRPr sz="3527"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227583" y="4787794"/>
            <a:ext cx="8285859" cy="1595931"/>
          </a:xfrm>
        </p:spPr>
        <p:txBody>
          <a:bodyPr anchor="ctr">
            <a:normAutofit/>
          </a:bodyPr>
          <a:lstStyle>
            <a:lvl1pPr marL="0" indent="0" algn="ctr">
              <a:buNone/>
              <a:defRPr sz="2205">
                <a:solidFill>
                  <a:schemeClr val="tx1"/>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684F6D1-506B-42F0-BE63-A4C6FA74A37C}" type="slidenum">
              <a:rPr lang="en-US" smtClean="0"/>
              <a:pPr>
                <a:defRPr/>
              </a:pPr>
              <a:t>‹#›</a:t>
            </a:fld>
            <a:endParaRPr lang="en-US"/>
          </a:p>
        </p:txBody>
      </p:sp>
    </p:spTree>
    <p:extLst>
      <p:ext uri="{BB962C8B-B14F-4D97-AF65-F5344CB8AC3E}">
        <p14:creationId xmlns:p14="http://schemas.microsoft.com/office/powerpoint/2010/main" val="2945522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14" name="TextBox 13"/>
          <p:cNvSpPr txBox="1"/>
          <p:nvPr/>
        </p:nvSpPr>
        <p:spPr>
          <a:xfrm>
            <a:off x="1068720" y="951323"/>
            <a:ext cx="504162" cy="644607"/>
          </a:xfrm>
          <a:prstGeom prst="rect">
            <a:avLst/>
          </a:prstGeom>
        </p:spPr>
        <p:txBody>
          <a:bodyPr vert="horz" lIns="100796" tIns="50398" rIns="100796" bIns="5039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818" dirty="0">
                <a:solidFill>
                  <a:schemeClr val="tx1"/>
                </a:solidFill>
                <a:effectLst/>
              </a:rPr>
              <a:t>“</a:t>
            </a:r>
          </a:p>
        </p:txBody>
      </p:sp>
      <p:sp>
        <p:nvSpPr>
          <p:cNvPr id="15" name="TextBox 14"/>
          <p:cNvSpPr txBox="1"/>
          <p:nvPr/>
        </p:nvSpPr>
        <p:spPr>
          <a:xfrm>
            <a:off x="9009280" y="3107865"/>
            <a:ext cx="504162" cy="644607"/>
          </a:xfrm>
          <a:prstGeom prst="rect">
            <a:avLst/>
          </a:prstGeom>
        </p:spPr>
        <p:txBody>
          <a:bodyPr vert="horz" lIns="100796" tIns="50398" rIns="100796" bIns="5039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818" dirty="0">
                <a:solidFill>
                  <a:schemeClr val="tx1"/>
                </a:solidFill>
                <a:effectLst/>
              </a:rPr>
              <a:t>”</a:t>
            </a:r>
          </a:p>
        </p:txBody>
      </p:sp>
      <p:sp>
        <p:nvSpPr>
          <p:cNvPr id="2" name="Title 1"/>
          <p:cNvSpPr>
            <a:spLocks noGrp="1"/>
          </p:cNvSpPr>
          <p:nvPr>
            <p:ph type="title"/>
          </p:nvPr>
        </p:nvSpPr>
        <p:spPr>
          <a:xfrm>
            <a:off x="1572884" y="755969"/>
            <a:ext cx="7688477" cy="3023869"/>
          </a:xfrm>
        </p:spPr>
        <p:txBody>
          <a:bodyPr anchor="ctr">
            <a:normAutofit/>
          </a:bodyPr>
          <a:lstStyle>
            <a:lvl1pPr algn="ctr">
              <a:defRPr sz="3527"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761943" y="3779836"/>
            <a:ext cx="7310358" cy="419982"/>
          </a:xfrm>
        </p:spPr>
        <p:txBody>
          <a:bodyPr anchor="ctr">
            <a:normAutofit/>
          </a:bodyPr>
          <a:lstStyle>
            <a:lvl1pPr marL="0" indent="0">
              <a:buFontTx/>
              <a:buNone/>
              <a:defRPr sz="1984"/>
            </a:lvl1pPr>
            <a:lvl2pPr marL="503972" indent="0">
              <a:buFontTx/>
              <a:buNone/>
              <a:defRPr/>
            </a:lvl2pPr>
            <a:lvl3pPr marL="1007943" indent="0">
              <a:buFontTx/>
              <a:buNone/>
              <a:defRPr/>
            </a:lvl3pPr>
            <a:lvl4pPr marL="1511915" indent="0">
              <a:buFontTx/>
              <a:buNone/>
              <a:defRPr/>
            </a:lvl4pPr>
            <a:lvl5pPr marL="2015886"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1227582" y="4787794"/>
            <a:ext cx="8285858" cy="1595931"/>
          </a:xfrm>
        </p:spPr>
        <p:txBody>
          <a:bodyPr anchor="ctr">
            <a:normAutofit/>
          </a:bodyPr>
          <a:lstStyle>
            <a:lvl1pPr marL="0" indent="0" algn="ctr">
              <a:buNone/>
              <a:defRPr sz="2205">
                <a:solidFill>
                  <a:schemeClr val="tx1"/>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684F6D1-506B-42F0-BE63-A4C6FA74A37C}" type="slidenum">
              <a:rPr lang="en-US" smtClean="0"/>
              <a:pPr>
                <a:defRPr/>
              </a:pPr>
              <a:t>‹#›</a:t>
            </a:fld>
            <a:endParaRPr lang="en-US"/>
          </a:p>
        </p:txBody>
      </p:sp>
    </p:spTree>
    <p:extLst>
      <p:ext uri="{BB962C8B-B14F-4D97-AF65-F5344CB8AC3E}">
        <p14:creationId xmlns:p14="http://schemas.microsoft.com/office/powerpoint/2010/main" val="1016400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227585" y="3647098"/>
            <a:ext cx="8285856" cy="1619080"/>
          </a:xfrm>
        </p:spPr>
        <p:txBody>
          <a:bodyPr anchor="b">
            <a:normAutofit/>
          </a:bodyPr>
          <a:lstStyle>
            <a:lvl1pPr algn="r">
              <a:defRPr sz="3527"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227583" y="5266178"/>
            <a:ext cx="8285857" cy="948432"/>
          </a:xfrm>
        </p:spPr>
        <p:txBody>
          <a:bodyPr anchor="t">
            <a:normAutofit/>
          </a:bodyPr>
          <a:lstStyle>
            <a:lvl1pPr marL="0" indent="0" algn="r">
              <a:buNone/>
              <a:defRPr sz="2205">
                <a:solidFill>
                  <a:schemeClr val="tx1"/>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684F6D1-506B-42F0-BE63-A4C6FA74A37C}" type="slidenum">
              <a:rPr lang="en-US" smtClean="0"/>
              <a:pPr>
                <a:defRPr/>
              </a:pPr>
              <a:t>‹#›</a:t>
            </a:fld>
            <a:endParaRPr lang="en-US"/>
          </a:p>
        </p:txBody>
      </p:sp>
    </p:spTree>
    <p:extLst>
      <p:ext uri="{BB962C8B-B14F-4D97-AF65-F5344CB8AC3E}">
        <p14:creationId xmlns:p14="http://schemas.microsoft.com/office/powerpoint/2010/main" val="843817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4" name="TextBox 13"/>
          <p:cNvSpPr txBox="1"/>
          <p:nvPr/>
        </p:nvSpPr>
        <p:spPr>
          <a:xfrm>
            <a:off x="1068720" y="951323"/>
            <a:ext cx="504162" cy="644607"/>
          </a:xfrm>
          <a:prstGeom prst="rect">
            <a:avLst/>
          </a:prstGeom>
        </p:spPr>
        <p:txBody>
          <a:bodyPr vert="horz" lIns="100796" tIns="50398" rIns="100796" bIns="5039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818" dirty="0">
                <a:solidFill>
                  <a:schemeClr val="tx1"/>
                </a:solidFill>
                <a:effectLst/>
              </a:rPr>
              <a:t>“</a:t>
            </a:r>
          </a:p>
        </p:txBody>
      </p:sp>
      <p:sp>
        <p:nvSpPr>
          <p:cNvPr id="15" name="TextBox 14"/>
          <p:cNvSpPr txBox="1"/>
          <p:nvPr/>
        </p:nvSpPr>
        <p:spPr>
          <a:xfrm>
            <a:off x="9009280" y="3107865"/>
            <a:ext cx="504162" cy="644607"/>
          </a:xfrm>
          <a:prstGeom prst="rect">
            <a:avLst/>
          </a:prstGeom>
        </p:spPr>
        <p:txBody>
          <a:bodyPr vert="horz" lIns="100796" tIns="50398" rIns="100796" bIns="5039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818" dirty="0">
                <a:solidFill>
                  <a:schemeClr val="tx1"/>
                </a:solidFill>
                <a:effectLst/>
              </a:rPr>
              <a:t>”</a:t>
            </a:r>
          </a:p>
        </p:txBody>
      </p:sp>
      <p:sp>
        <p:nvSpPr>
          <p:cNvPr id="2" name="Title 1"/>
          <p:cNvSpPr>
            <a:spLocks noGrp="1"/>
          </p:cNvSpPr>
          <p:nvPr>
            <p:ph type="title"/>
          </p:nvPr>
        </p:nvSpPr>
        <p:spPr>
          <a:xfrm>
            <a:off x="1572884" y="755969"/>
            <a:ext cx="7688477" cy="3023869"/>
          </a:xfrm>
        </p:spPr>
        <p:txBody>
          <a:bodyPr anchor="ctr">
            <a:normAutofit/>
          </a:bodyPr>
          <a:lstStyle>
            <a:lvl1pPr algn="ctr">
              <a:defRPr sz="3527"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227584" y="4283816"/>
            <a:ext cx="8285857" cy="979958"/>
          </a:xfrm>
        </p:spPr>
        <p:txBody>
          <a:bodyPr vert="horz" lIns="91440" tIns="45720" rIns="91440" bIns="45720" rtlCol="0" anchor="b">
            <a:normAutofit/>
          </a:bodyPr>
          <a:lstStyle>
            <a:lvl1pPr algn="r">
              <a:buNone/>
              <a:defRPr lang="en-US" sz="2646"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1227583" y="5263774"/>
            <a:ext cx="8285857" cy="1119952"/>
          </a:xfrm>
        </p:spPr>
        <p:txBody>
          <a:bodyPr anchor="t">
            <a:normAutofit/>
          </a:bodyPr>
          <a:lstStyle>
            <a:lvl1pPr marL="0" indent="0" algn="r">
              <a:buNone/>
              <a:defRPr sz="1984">
                <a:solidFill>
                  <a:schemeClr val="tx1"/>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684F6D1-506B-42F0-BE63-A4C6FA74A37C}" type="slidenum">
              <a:rPr lang="en-US" smtClean="0"/>
              <a:pPr>
                <a:defRPr/>
              </a:pPr>
              <a:t>‹#›</a:t>
            </a:fld>
            <a:endParaRPr lang="en-US"/>
          </a:p>
        </p:txBody>
      </p:sp>
    </p:spTree>
    <p:extLst>
      <p:ext uri="{BB962C8B-B14F-4D97-AF65-F5344CB8AC3E}">
        <p14:creationId xmlns:p14="http://schemas.microsoft.com/office/powerpoint/2010/main" val="3724909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227585" y="755969"/>
            <a:ext cx="8285858" cy="3006371"/>
          </a:xfrm>
        </p:spPr>
        <p:txBody>
          <a:bodyPr vert="horz" lIns="91440" tIns="45720" rIns="91440" bIns="45720" rtlCol="0" anchor="ctr">
            <a:normAutofit/>
          </a:bodyPr>
          <a:lstStyle>
            <a:lvl1pPr>
              <a:defRPr lang="en-US" b="0" dirty="0"/>
            </a:lvl1pPr>
          </a:lstStyle>
          <a:p>
            <a:pPr marL="0" lvl="0"/>
            <a:r>
              <a:rPr lang="el-GR" smtClean="0"/>
              <a:t>Στυλ κύριου τίτλου</a:t>
            </a:r>
            <a:endParaRPr lang="en-US" dirty="0"/>
          </a:p>
        </p:txBody>
      </p:sp>
      <p:sp>
        <p:nvSpPr>
          <p:cNvPr id="10" name="Text Placeholder 9"/>
          <p:cNvSpPr>
            <a:spLocks noGrp="1"/>
          </p:cNvSpPr>
          <p:nvPr>
            <p:ph type="body" sz="quarter" idx="13"/>
          </p:nvPr>
        </p:nvSpPr>
        <p:spPr>
          <a:xfrm>
            <a:off x="1227583" y="3863834"/>
            <a:ext cx="8285859" cy="923960"/>
          </a:xfrm>
        </p:spPr>
        <p:txBody>
          <a:bodyPr vert="horz" lIns="91440" tIns="45720" rIns="91440" bIns="45720" rtlCol="0" anchor="b">
            <a:normAutofit/>
          </a:bodyPr>
          <a:lstStyle>
            <a:lvl1pPr>
              <a:buNone/>
              <a:defRPr lang="en-US" sz="3086"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1227583" y="4787794"/>
            <a:ext cx="8285859" cy="1595931"/>
          </a:xfrm>
        </p:spPr>
        <p:txBody>
          <a:bodyPr anchor="t">
            <a:normAutofit/>
          </a:bodyPr>
          <a:lstStyle>
            <a:lvl1pPr marL="0" indent="0" algn="l">
              <a:buNone/>
              <a:defRPr sz="1984">
                <a:solidFill>
                  <a:schemeClr val="tx1"/>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684F6D1-506B-42F0-BE63-A4C6FA74A37C}" type="slidenum">
              <a:rPr lang="en-US" smtClean="0"/>
              <a:pPr>
                <a:defRPr/>
              </a:pPr>
              <a:t>‹#›</a:t>
            </a:fld>
            <a:endParaRPr lang="en-US"/>
          </a:p>
        </p:txBody>
      </p:sp>
    </p:spTree>
    <p:extLst>
      <p:ext uri="{BB962C8B-B14F-4D97-AF65-F5344CB8AC3E}">
        <p14:creationId xmlns:p14="http://schemas.microsoft.com/office/powerpoint/2010/main" val="4093749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E166829-2D1D-468E-873A-C85790D455F7}" type="slidenum">
              <a:rPr lang="en-US" smtClean="0"/>
              <a:pPr>
                <a:defRPr/>
              </a:pPr>
              <a:t>‹#›</a:t>
            </a:fld>
            <a:endParaRPr lang="en-US"/>
          </a:p>
        </p:txBody>
      </p:sp>
    </p:spTree>
    <p:extLst>
      <p:ext uri="{BB962C8B-B14F-4D97-AF65-F5344CB8AC3E}">
        <p14:creationId xmlns:p14="http://schemas.microsoft.com/office/powerpoint/2010/main" val="500737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49279" y="755968"/>
            <a:ext cx="1464163" cy="562775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227584" y="755968"/>
            <a:ext cx="6632633" cy="5627758"/>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623CEB-2E9D-49B2-B907-457D9E249056}" type="slidenum">
              <a:rPr lang="en-US" smtClean="0"/>
              <a:pPr>
                <a:defRPr/>
              </a:pPr>
              <a:t>‹#›</a:t>
            </a:fld>
            <a:endParaRPr lang="en-US"/>
          </a:p>
        </p:txBody>
      </p:sp>
    </p:spTree>
    <p:extLst>
      <p:ext uri="{BB962C8B-B14F-4D97-AF65-F5344CB8AC3E}">
        <p14:creationId xmlns:p14="http://schemas.microsoft.com/office/powerpoint/2010/main" val="288387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082734" y="503979"/>
            <a:ext cx="8493860" cy="2183906"/>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1082734" y="2939874"/>
            <a:ext cx="8493860" cy="3673812"/>
          </a:xfrm>
        </p:spPr>
        <p:txBody>
          <a:bodyPr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8096613" y="6733130"/>
            <a:ext cx="945304" cy="402483"/>
          </a:xfrm>
        </p:spPr>
        <p:txBody>
          <a:bodyPr/>
          <a:lstStyle/>
          <a:p>
            <a:pPr>
              <a:defRPr/>
            </a:pPr>
            <a:endParaRPr lang="en-US"/>
          </a:p>
        </p:txBody>
      </p:sp>
      <p:sp>
        <p:nvSpPr>
          <p:cNvPr id="5" name="Footer Placeholder 4"/>
          <p:cNvSpPr>
            <a:spLocks noGrp="1"/>
          </p:cNvSpPr>
          <p:nvPr>
            <p:ph type="ftr" sz="quarter" idx="11"/>
          </p:nvPr>
        </p:nvSpPr>
        <p:spPr>
          <a:xfrm>
            <a:off x="2174707" y="6733130"/>
            <a:ext cx="5858886" cy="402483"/>
          </a:xfrm>
        </p:spPr>
        <p:txBody>
          <a:bodyPr/>
          <a:lstStyle/>
          <a:p>
            <a:pPr>
              <a:defRPr/>
            </a:pPr>
            <a:endParaRPr lang="en-US"/>
          </a:p>
        </p:txBody>
      </p:sp>
      <p:sp>
        <p:nvSpPr>
          <p:cNvPr id="6" name="Slide Number Placeholder 5"/>
          <p:cNvSpPr>
            <a:spLocks noGrp="1"/>
          </p:cNvSpPr>
          <p:nvPr>
            <p:ph type="sldNum" sz="quarter" idx="12"/>
          </p:nvPr>
        </p:nvSpPr>
        <p:spPr>
          <a:xfrm>
            <a:off x="9104938" y="6733130"/>
            <a:ext cx="471656" cy="402483"/>
          </a:xfrm>
        </p:spPr>
        <p:txBody>
          <a:bodyPr/>
          <a:lstStyle/>
          <a:p>
            <a:pPr>
              <a:defRPr/>
            </a:pPr>
            <a:fld id="{8684F6D1-506B-42F0-BE63-A4C6FA74A37C}" type="slidenum">
              <a:rPr lang="en-US" smtClean="0"/>
              <a:pPr>
                <a:defRPr/>
              </a:pPr>
              <a:t>‹#›</a:t>
            </a:fld>
            <a:endParaRPr lang="en-US"/>
          </a:p>
        </p:txBody>
      </p:sp>
    </p:spTree>
    <p:extLst>
      <p:ext uri="{BB962C8B-B14F-4D97-AF65-F5344CB8AC3E}">
        <p14:creationId xmlns:p14="http://schemas.microsoft.com/office/powerpoint/2010/main" val="273443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190524" y="2939872"/>
            <a:ext cx="7386070" cy="2601541"/>
          </a:xfrm>
        </p:spPr>
        <p:txBody>
          <a:bodyPr anchor="b"/>
          <a:lstStyle>
            <a:lvl1pPr algn="r">
              <a:defRPr sz="4409"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190528" y="5541414"/>
            <a:ext cx="7386066" cy="948432"/>
          </a:xfrm>
        </p:spPr>
        <p:txBody>
          <a:bodyPr anchor="t">
            <a:normAutofit/>
          </a:bodyPr>
          <a:lstStyle>
            <a:lvl1pPr marL="0" indent="0" algn="r">
              <a:buNone/>
              <a:defRPr sz="2205">
                <a:solidFill>
                  <a:schemeClr val="tx1"/>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9120758" y="6741835"/>
            <a:ext cx="455836" cy="402483"/>
          </a:xfrm>
        </p:spPr>
        <p:txBody>
          <a:bodyPr/>
          <a:lstStyle/>
          <a:p>
            <a:pPr>
              <a:defRPr/>
            </a:pPr>
            <a:fld id="{55947C76-D511-40A5-949D-5ADBEDB2777B}" type="slidenum">
              <a:rPr lang="en-US" smtClean="0"/>
              <a:pPr>
                <a:defRPr/>
              </a:pPr>
              <a:t>‹#›</a:t>
            </a:fld>
            <a:endParaRPr lang="en-US"/>
          </a:p>
        </p:txBody>
      </p:sp>
    </p:spTree>
    <p:extLst>
      <p:ext uri="{BB962C8B-B14F-4D97-AF65-F5344CB8AC3E}">
        <p14:creationId xmlns:p14="http://schemas.microsoft.com/office/powerpoint/2010/main" val="906687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082734" y="755969"/>
            <a:ext cx="8493860" cy="1931916"/>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82733" y="2939874"/>
            <a:ext cx="4122976" cy="3713339"/>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453618" y="2939873"/>
            <a:ext cx="4122976" cy="3689254"/>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50CE381-00E9-4AA3-8C51-7660660A3AA1}" type="slidenum">
              <a:rPr lang="en-US" smtClean="0"/>
              <a:pPr>
                <a:defRPr/>
              </a:pPr>
              <a:t>‹#›</a:t>
            </a:fld>
            <a:endParaRPr lang="en-US"/>
          </a:p>
        </p:txBody>
      </p:sp>
    </p:spTree>
    <p:extLst>
      <p:ext uri="{BB962C8B-B14F-4D97-AF65-F5344CB8AC3E}">
        <p14:creationId xmlns:p14="http://schemas.microsoft.com/office/powerpoint/2010/main" val="349391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465661" y="2930540"/>
            <a:ext cx="3810321" cy="635222"/>
          </a:xfrm>
        </p:spPr>
        <p:txBody>
          <a:bodyPr anchor="b">
            <a:noAutofit/>
          </a:bodyPr>
          <a:lstStyle>
            <a:lvl1pPr marL="0" indent="0">
              <a:buNone/>
              <a:defRPr sz="3086" b="0">
                <a:solidFill>
                  <a:schemeClr val="accent1">
                    <a:lumMod val="75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l-GR" smtClean="0"/>
              <a:t>Στυλ υποδείγματος κειμένου</a:t>
            </a:r>
          </a:p>
        </p:txBody>
      </p:sp>
      <p:sp>
        <p:nvSpPr>
          <p:cNvPr id="4" name="Content Placeholder 3"/>
          <p:cNvSpPr>
            <a:spLocks noGrp="1"/>
          </p:cNvSpPr>
          <p:nvPr>
            <p:ph sz="half" idx="2"/>
          </p:nvPr>
        </p:nvSpPr>
        <p:spPr>
          <a:xfrm>
            <a:off x="1227582" y="3676591"/>
            <a:ext cx="4048398" cy="2937954"/>
          </a:xfrm>
        </p:spPr>
        <p:txBody>
          <a:bodyPr anchor="t">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90427" y="2939874"/>
            <a:ext cx="3823015" cy="635222"/>
          </a:xfrm>
        </p:spPr>
        <p:txBody>
          <a:bodyPr anchor="b">
            <a:noAutofit/>
          </a:bodyPr>
          <a:lstStyle>
            <a:lvl1pPr marL="0" indent="0">
              <a:buNone/>
              <a:defRPr sz="3086" b="0">
                <a:solidFill>
                  <a:schemeClr val="accent1">
                    <a:lumMod val="75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l-GR" smtClean="0"/>
              <a:t>Στυλ υποδείγματος κειμένου</a:t>
            </a:r>
          </a:p>
        </p:txBody>
      </p:sp>
      <p:sp>
        <p:nvSpPr>
          <p:cNvPr id="6" name="Content Placeholder 5"/>
          <p:cNvSpPr>
            <a:spLocks noGrp="1"/>
          </p:cNvSpPr>
          <p:nvPr>
            <p:ph sz="quarter" idx="4"/>
          </p:nvPr>
        </p:nvSpPr>
        <p:spPr>
          <a:xfrm>
            <a:off x="5465042" y="3676591"/>
            <a:ext cx="4048398" cy="2937954"/>
          </a:xfrm>
        </p:spPr>
        <p:txBody>
          <a:bodyPr anchor="t">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9985420-7F03-4C7A-B07B-87B1E55B7B9A}" type="slidenum">
              <a:rPr lang="en-US" smtClean="0"/>
              <a:pPr>
                <a:defRPr/>
              </a:pPr>
              <a:t>‹#›</a:t>
            </a:fld>
            <a:endParaRPr lang="en-US"/>
          </a:p>
        </p:txBody>
      </p:sp>
    </p:spTree>
    <p:extLst>
      <p:ext uri="{BB962C8B-B14F-4D97-AF65-F5344CB8AC3E}">
        <p14:creationId xmlns:p14="http://schemas.microsoft.com/office/powerpoint/2010/main" val="1734798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020FC03-7B6F-4DA9-A8A6-B35C866B517E}" type="slidenum">
              <a:rPr lang="en-US" smtClean="0"/>
              <a:pPr>
                <a:defRPr/>
              </a:pPr>
              <a:t>‹#›</a:t>
            </a:fld>
            <a:endParaRPr lang="en-US"/>
          </a:p>
        </p:txBody>
      </p:sp>
    </p:spTree>
    <p:extLst>
      <p:ext uri="{BB962C8B-B14F-4D97-AF65-F5344CB8AC3E}">
        <p14:creationId xmlns:p14="http://schemas.microsoft.com/office/powerpoint/2010/main" val="1399788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0072602-A6CB-4DF6-B51E-47E100860729}" type="slidenum">
              <a:rPr lang="en-US" smtClean="0"/>
              <a:pPr>
                <a:defRPr/>
              </a:pPr>
              <a:t>‹#›</a:t>
            </a:fld>
            <a:endParaRPr lang="en-US"/>
          </a:p>
        </p:txBody>
      </p:sp>
    </p:spTree>
    <p:extLst>
      <p:ext uri="{BB962C8B-B14F-4D97-AF65-F5344CB8AC3E}">
        <p14:creationId xmlns:p14="http://schemas.microsoft.com/office/powerpoint/2010/main" val="2170292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27583" y="1763924"/>
            <a:ext cx="2935259" cy="1511935"/>
          </a:xfrm>
        </p:spPr>
        <p:txBody>
          <a:bodyPr anchor="b">
            <a:normAutofit/>
          </a:bodyPr>
          <a:lstStyle>
            <a:lvl1pPr algn="ctr">
              <a:defRPr sz="2646" b="0"/>
            </a:lvl1pPr>
          </a:lstStyle>
          <a:p>
            <a:r>
              <a:rPr lang="el-GR" smtClean="0"/>
              <a:t>Στυλ κύριου τίτλου</a:t>
            </a:r>
            <a:endParaRPr lang="en-US" dirty="0"/>
          </a:p>
        </p:txBody>
      </p:sp>
      <p:sp>
        <p:nvSpPr>
          <p:cNvPr id="3" name="Content Placeholder 2"/>
          <p:cNvSpPr>
            <a:spLocks noGrp="1"/>
          </p:cNvSpPr>
          <p:nvPr>
            <p:ph idx="1"/>
          </p:nvPr>
        </p:nvSpPr>
        <p:spPr>
          <a:xfrm>
            <a:off x="4351903" y="755968"/>
            <a:ext cx="5161538" cy="5627759"/>
          </a:xfrm>
        </p:spPr>
        <p:txBody>
          <a:bodyPr anchor="ctr">
            <a:normAutofit/>
          </a:bodyPr>
          <a:lstStyle>
            <a:lvl1pPr>
              <a:defRPr sz="2205"/>
            </a:lvl1pPr>
            <a:lvl2pPr>
              <a:defRPr sz="1984"/>
            </a:lvl2pPr>
            <a:lvl3pPr>
              <a:defRPr sz="1764"/>
            </a:lvl3pPr>
            <a:lvl4pPr>
              <a:defRPr sz="1543"/>
            </a:lvl4pPr>
            <a:lvl5pPr>
              <a:defRPr sz="1543"/>
            </a:lvl5pPr>
            <a:lvl6pPr>
              <a:defRPr sz="1543"/>
            </a:lvl6pPr>
            <a:lvl7pPr>
              <a:defRPr sz="1543"/>
            </a:lvl7pPr>
            <a:lvl8pPr>
              <a:defRPr sz="1543"/>
            </a:lvl8pPr>
            <a:lvl9pPr>
              <a:defRPr sz="1543"/>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227583" y="3275859"/>
            <a:ext cx="2935259" cy="2015913"/>
          </a:xfrm>
        </p:spPr>
        <p:txBody>
          <a:bodyPr>
            <a:normAutofit/>
          </a:bodyPr>
          <a:lstStyle>
            <a:lvl1pPr marL="0" indent="0" algn="ctr">
              <a:buNone/>
              <a:defRPr sz="176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AE64B17-3E46-466E-9255-C7755725F368}" type="slidenum">
              <a:rPr lang="en-US" smtClean="0"/>
              <a:pPr>
                <a:defRPr/>
              </a:pPr>
              <a:t>‹#›</a:t>
            </a:fld>
            <a:endParaRPr lang="en-US"/>
          </a:p>
        </p:txBody>
      </p:sp>
    </p:spTree>
    <p:extLst>
      <p:ext uri="{BB962C8B-B14F-4D97-AF65-F5344CB8AC3E}">
        <p14:creationId xmlns:p14="http://schemas.microsoft.com/office/powerpoint/2010/main" val="92560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26269" y="1931916"/>
            <a:ext cx="4487641" cy="1511935"/>
          </a:xfrm>
        </p:spPr>
        <p:txBody>
          <a:bodyPr anchor="b">
            <a:normAutofit/>
          </a:bodyPr>
          <a:lstStyle>
            <a:lvl1pPr algn="ctr">
              <a:defRPr sz="3086" b="0"/>
            </a:lvl1pPr>
          </a:lstStyle>
          <a:p>
            <a:r>
              <a:rPr lang="el-GR" smtClean="0"/>
              <a:t>Στυλ κύριου τίτλου</a:t>
            </a:r>
            <a:endParaRPr lang="en-US" dirty="0"/>
          </a:p>
        </p:txBody>
      </p:sp>
      <p:sp>
        <p:nvSpPr>
          <p:cNvPr id="14" name="Picture Placeholder 2"/>
          <p:cNvSpPr>
            <a:spLocks noGrp="1" noChangeAspect="1"/>
          </p:cNvSpPr>
          <p:nvPr>
            <p:ph type="pic" idx="1"/>
          </p:nvPr>
        </p:nvSpPr>
        <p:spPr>
          <a:xfrm>
            <a:off x="6281093" y="1007957"/>
            <a:ext cx="2713491" cy="5039783"/>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226269" y="3443851"/>
            <a:ext cx="4487641" cy="2015913"/>
          </a:xfrm>
        </p:spPr>
        <p:txBody>
          <a:bodyPr>
            <a:normAutofit/>
          </a:bodyPr>
          <a:lstStyle>
            <a:lvl1pPr marL="0" indent="0" algn="ctr">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159BF29-46CC-4F97-9A29-2B38AD16A80D}" type="slidenum">
              <a:rPr lang="en-US" smtClean="0"/>
              <a:pPr>
                <a:defRPr/>
              </a:pPr>
              <a:t>‹#›</a:t>
            </a:fld>
            <a:endParaRPr lang="en-US"/>
          </a:p>
        </p:txBody>
      </p:sp>
    </p:spTree>
    <p:extLst>
      <p:ext uri="{BB962C8B-B14F-4D97-AF65-F5344CB8AC3E}">
        <p14:creationId xmlns:p14="http://schemas.microsoft.com/office/powerpoint/2010/main" val="122597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1" y="1"/>
            <a:ext cx="2350396" cy="7559676"/>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082734" y="503979"/>
            <a:ext cx="8493860" cy="2183906"/>
          </a:xfrm>
          <a:prstGeom prst="rect">
            <a:avLst/>
          </a:prstGeom>
          <a:effectLst/>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82735" y="2939874"/>
            <a:ext cx="8493859" cy="3700465"/>
          </a:xfrm>
          <a:prstGeom prst="rect">
            <a:avLst/>
          </a:prstGeom>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8112433" y="6741835"/>
            <a:ext cx="945304" cy="402483"/>
          </a:xfrm>
          <a:prstGeom prst="rect">
            <a:avLst/>
          </a:prstGeom>
        </p:spPr>
        <p:txBody>
          <a:bodyPr vert="horz" lIns="91440" tIns="45720" rIns="91440" bIns="45720" rtlCol="0" anchor="ctr"/>
          <a:lstStyle>
            <a:lvl1pPr algn="r">
              <a:defRPr sz="1102" b="0" i="0">
                <a:solidFill>
                  <a:schemeClr val="tx1"/>
                </a:solidFill>
                <a:effectLst/>
                <a:latin typeface="+mn-lt"/>
              </a:defRPr>
            </a:lvl1pPr>
          </a:lstStyle>
          <a:p>
            <a:pPr>
              <a:defRPr/>
            </a:pPr>
            <a:endParaRPr lang="en-US"/>
          </a:p>
        </p:txBody>
      </p:sp>
      <p:sp>
        <p:nvSpPr>
          <p:cNvPr id="5" name="Footer Placeholder 4"/>
          <p:cNvSpPr>
            <a:spLocks noGrp="1"/>
          </p:cNvSpPr>
          <p:nvPr>
            <p:ph type="ftr" sz="quarter" idx="3"/>
          </p:nvPr>
        </p:nvSpPr>
        <p:spPr>
          <a:xfrm>
            <a:off x="2190527" y="6741835"/>
            <a:ext cx="5858886" cy="402483"/>
          </a:xfrm>
          <a:prstGeom prst="rect">
            <a:avLst/>
          </a:prstGeom>
        </p:spPr>
        <p:txBody>
          <a:bodyPr vert="horz" lIns="91440" tIns="45720" rIns="91440" bIns="45720" rtlCol="0" anchor="ctr"/>
          <a:lstStyle>
            <a:lvl1pPr algn="l">
              <a:defRPr sz="1102"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9120758" y="6741835"/>
            <a:ext cx="455836" cy="402483"/>
          </a:xfrm>
          <a:prstGeom prst="rect">
            <a:avLst/>
          </a:prstGeom>
        </p:spPr>
        <p:txBody>
          <a:bodyPr vert="horz" lIns="91440" tIns="45720" rIns="91440" bIns="45720" rtlCol="0" anchor="ctr"/>
          <a:lstStyle>
            <a:lvl1pPr algn="r">
              <a:defRPr sz="1102" b="0" i="0">
                <a:solidFill>
                  <a:schemeClr val="tx1"/>
                </a:solidFill>
                <a:effectLst/>
                <a:latin typeface="+mn-lt"/>
              </a:defRPr>
            </a:lvl1pPr>
          </a:lstStyle>
          <a:p>
            <a:pPr>
              <a:defRPr/>
            </a:pPr>
            <a:fld id="{8684F6D1-506B-42F0-BE63-A4C6FA74A37C}" type="slidenum">
              <a:rPr lang="en-US" smtClean="0"/>
              <a:pPr>
                <a:defRPr/>
              </a:pPr>
              <a:t>‹#›</a:t>
            </a:fld>
            <a:endParaRPr lang="en-US"/>
          </a:p>
        </p:txBody>
      </p:sp>
    </p:spTree>
    <p:extLst>
      <p:ext uri="{BB962C8B-B14F-4D97-AF65-F5344CB8AC3E}">
        <p14:creationId xmlns:p14="http://schemas.microsoft.com/office/powerpoint/2010/main" val="268019379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Lst>
  <p:txStyles>
    <p:titleStyle>
      <a:lvl1pPr algn="ctr" defTabSz="503972" rtl="0" eaLnBrk="1" latinLnBrk="0" hangingPunct="1">
        <a:spcBef>
          <a:spcPct val="0"/>
        </a:spcBef>
        <a:buNone/>
        <a:defRPr sz="4409"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14982" indent="-314982" algn="l" defTabSz="503972" rtl="0" eaLnBrk="1" latinLnBrk="0" hangingPunct="1">
        <a:spcBef>
          <a:spcPct val="20000"/>
        </a:spcBef>
        <a:spcAft>
          <a:spcPts val="661"/>
        </a:spcAft>
        <a:buClr>
          <a:schemeClr val="accent1">
            <a:lumMod val="75000"/>
          </a:schemeClr>
        </a:buClr>
        <a:buSzPct val="145000"/>
        <a:buFont typeface="Arial"/>
        <a:buChar char="•"/>
        <a:defRPr sz="2646" kern="1200" cap="none">
          <a:solidFill>
            <a:schemeClr val="tx1"/>
          </a:solidFill>
          <a:effectLst/>
          <a:latin typeface="+mn-lt"/>
          <a:ea typeface="+mn-ea"/>
          <a:cs typeface="+mn-cs"/>
        </a:defRPr>
      </a:lvl1pPr>
      <a:lvl2pPr marL="818954" indent="-314982" algn="l" defTabSz="503972" rtl="0" eaLnBrk="1" latinLnBrk="0" hangingPunct="1">
        <a:spcBef>
          <a:spcPct val="20000"/>
        </a:spcBef>
        <a:spcAft>
          <a:spcPts val="661"/>
        </a:spcAft>
        <a:buClr>
          <a:schemeClr val="accent1">
            <a:lumMod val="75000"/>
          </a:schemeClr>
        </a:buClr>
        <a:buSzPct val="145000"/>
        <a:buFont typeface="Arial"/>
        <a:buChar char="•"/>
        <a:defRPr sz="2205" kern="1200" cap="none">
          <a:solidFill>
            <a:schemeClr val="tx1"/>
          </a:solidFill>
          <a:effectLst/>
          <a:latin typeface="+mn-lt"/>
          <a:ea typeface="+mn-ea"/>
          <a:cs typeface="+mn-cs"/>
        </a:defRPr>
      </a:lvl2pPr>
      <a:lvl3pPr marL="1322925" indent="-314982" algn="l" defTabSz="503972" rtl="0" eaLnBrk="1" latinLnBrk="0" hangingPunct="1">
        <a:spcBef>
          <a:spcPct val="20000"/>
        </a:spcBef>
        <a:spcAft>
          <a:spcPts val="661"/>
        </a:spcAft>
        <a:buClr>
          <a:schemeClr val="accent1">
            <a:lumMod val="75000"/>
          </a:schemeClr>
        </a:buClr>
        <a:buSzPct val="145000"/>
        <a:buFont typeface="Arial"/>
        <a:buChar char="•"/>
        <a:defRPr sz="1984" kern="1200" cap="none">
          <a:solidFill>
            <a:schemeClr val="tx1"/>
          </a:solidFill>
          <a:effectLst/>
          <a:latin typeface="+mn-lt"/>
          <a:ea typeface="+mn-ea"/>
          <a:cs typeface="+mn-cs"/>
        </a:defRPr>
      </a:lvl3pPr>
      <a:lvl4pPr marL="1700904" indent="-188989" algn="l" defTabSz="503972" rtl="0" eaLnBrk="1" latinLnBrk="0" hangingPunct="1">
        <a:spcBef>
          <a:spcPct val="20000"/>
        </a:spcBef>
        <a:spcAft>
          <a:spcPts val="661"/>
        </a:spcAft>
        <a:buClr>
          <a:schemeClr val="accent1">
            <a:lumMod val="75000"/>
          </a:schemeClr>
        </a:buClr>
        <a:buSzPct val="145000"/>
        <a:buFont typeface="Arial"/>
        <a:buChar char="•"/>
        <a:defRPr sz="1764" kern="1200" cap="none">
          <a:solidFill>
            <a:schemeClr val="tx1"/>
          </a:solidFill>
          <a:effectLst/>
          <a:latin typeface="+mn-lt"/>
          <a:ea typeface="+mn-ea"/>
          <a:cs typeface="+mn-cs"/>
        </a:defRPr>
      </a:lvl4pPr>
      <a:lvl5pPr marL="2204876" indent="-188989" algn="l" defTabSz="503972" rtl="0" eaLnBrk="1" latinLnBrk="0" hangingPunct="1">
        <a:spcBef>
          <a:spcPct val="20000"/>
        </a:spcBef>
        <a:spcAft>
          <a:spcPts val="661"/>
        </a:spcAft>
        <a:buClr>
          <a:schemeClr val="accent1">
            <a:lumMod val="75000"/>
          </a:schemeClr>
        </a:buClr>
        <a:buSzPct val="145000"/>
        <a:buFont typeface="Arial"/>
        <a:buChar char="•"/>
        <a:defRPr sz="1543" kern="1200" cap="none">
          <a:solidFill>
            <a:schemeClr val="tx1"/>
          </a:solidFill>
          <a:effectLst/>
          <a:latin typeface="+mn-lt"/>
          <a:ea typeface="+mn-ea"/>
          <a:cs typeface="+mn-cs"/>
        </a:defRPr>
      </a:lvl5pPr>
      <a:lvl6pPr marL="2771844" indent="-251986" algn="l" defTabSz="503972" rtl="0" eaLnBrk="1" latinLnBrk="0" hangingPunct="1">
        <a:spcBef>
          <a:spcPct val="20000"/>
        </a:spcBef>
        <a:spcAft>
          <a:spcPts val="661"/>
        </a:spcAft>
        <a:buClr>
          <a:schemeClr val="accent1">
            <a:lumMod val="75000"/>
          </a:schemeClr>
        </a:buClr>
        <a:buSzPct val="145000"/>
        <a:buFont typeface="Arial"/>
        <a:buChar char="•"/>
        <a:defRPr sz="1543" kern="1200" cap="none">
          <a:solidFill>
            <a:schemeClr val="tx1"/>
          </a:solidFill>
          <a:effectLst/>
          <a:latin typeface="+mn-lt"/>
          <a:ea typeface="+mn-ea"/>
          <a:cs typeface="+mn-cs"/>
        </a:defRPr>
      </a:lvl6pPr>
      <a:lvl7pPr marL="3275815" indent="-251986" algn="l" defTabSz="503972" rtl="0" eaLnBrk="1" latinLnBrk="0" hangingPunct="1">
        <a:spcBef>
          <a:spcPct val="20000"/>
        </a:spcBef>
        <a:spcAft>
          <a:spcPts val="661"/>
        </a:spcAft>
        <a:buClr>
          <a:schemeClr val="accent1">
            <a:lumMod val="75000"/>
          </a:schemeClr>
        </a:buClr>
        <a:buSzPct val="145000"/>
        <a:buFont typeface="Arial"/>
        <a:buChar char="•"/>
        <a:defRPr sz="1543" kern="1200" cap="none">
          <a:solidFill>
            <a:schemeClr val="tx1"/>
          </a:solidFill>
          <a:effectLst/>
          <a:latin typeface="+mn-lt"/>
          <a:ea typeface="+mn-ea"/>
          <a:cs typeface="+mn-cs"/>
        </a:defRPr>
      </a:lvl7pPr>
      <a:lvl8pPr marL="3779787" indent="-251986" algn="l" defTabSz="503972" rtl="0" eaLnBrk="1" latinLnBrk="0" hangingPunct="1">
        <a:spcBef>
          <a:spcPct val="20000"/>
        </a:spcBef>
        <a:spcAft>
          <a:spcPts val="661"/>
        </a:spcAft>
        <a:buClr>
          <a:schemeClr val="accent1">
            <a:lumMod val="75000"/>
          </a:schemeClr>
        </a:buClr>
        <a:buSzPct val="145000"/>
        <a:buFont typeface="Arial"/>
        <a:buChar char="•"/>
        <a:defRPr sz="1543" kern="1200" cap="none">
          <a:solidFill>
            <a:schemeClr val="tx1"/>
          </a:solidFill>
          <a:effectLst/>
          <a:latin typeface="+mn-lt"/>
          <a:ea typeface="+mn-ea"/>
          <a:cs typeface="+mn-cs"/>
        </a:defRPr>
      </a:lvl8pPr>
      <a:lvl9pPr marL="4283758" indent="-251986" algn="l" defTabSz="503972" rtl="0" eaLnBrk="1" latinLnBrk="0" hangingPunct="1">
        <a:spcBef>
          <a:spcPct val="20000"/>
        </a:spcBef>
        <a:spcAft>
          <a:spcPts val="661"/>
        </a:spcAft>
        <a:buClr>
          <a:schemeClr val="accent1">
            <a:lumMod val="75000"/>
          </a:schemeClr>
        </a:buClr>
        <a:buSzPct val="145000"/>
        <a:buFont typeface="Arial"/>
        <a:buChar char="•"/>
        <a:defRPr sz="1543" kern="1200" cap="none">
          <a:solidFill>
            <a:schemeClr val="tx1"/>
          </a:solidFill>
          <a:effectLst/>
          <a:latin typeface="+mn-lt"/>
          <a:ea typeface="+mn-ea"/>
          <a:cs typeface="+mn-cs"/>
        </a:defRPr>
      </a:lvl9pPr>
    </p:bodyStyle>
    <p:otherStyle>
      <a:defPPr>
        <a:defRPr lang="en-US"/>
      </a:defPPr>
      <a:lvl1pPr marL="0" algn="l" defTabSz="503972" rtl="0" eaLnBrk="1" latinLnBrk="0" hangingPunct="1">
        <a:defRPr sz="1984" kern="1200">
          <a:solidFill>
            <a:schemeClr val="tx1"/>
          </a:solidFill>
          <a:latin typeface="+mn-lt"/>
          <a:ea typeface="+mn-ea"/>
          <a:cs typeface="+mn-cs"/>
        </a:defRPr>
      </a:lvl1pPr>
      <a:lvl2pPr marL="503972" algn="l" defTabSz="503972" rtl="0" eaLnBrk="1" latinLnBrk="0" hangingPunct="1">
        <a:defRPr sz="1984" kern="1200">
          <a:solidFill>
            <a:schemeClr val="tx1"/>
          </a:solidFill>
          <a:latin typeface="+mn-lt"/>
          <a:ea typeface="+mn-ea"/>
          <a:cs typeface="+mn-cs"/>
        </a:defRPr>
      </a:lvl2pPr>
      <a:lvl3pPr marL="1007943" algn="l" defTabSz="503972" rtl="0" eaLnBrk="1" latinLnBrk="0" hangingPunct="1">
        <a:defRPr sz="1984" kern="1200">
          <a:solidFill>
            <a:schemeClr val="tx1"/>
          </a:solidFill>
          <a:latin typeface="+mn-lt"/>
          <a:ea typeface="+mn-ea"/>
          <a:cs typeface="+mn-cs"/>
        </a:defRPr>
      </a:lvl3pPr>
      <a:lvl4pPr marL="1511915" algn="l" defTabSz="503972" rtl="0" eaLnBrk="1" latinLnBrk="0" hangingPunct="1">
        <a:defRPr sz="1984" kern="1200">
          <a:solidFill>
            <a:schemeClr val="tx1"/>
          </a:solidFill>
          <a:latin typeface="+mn-lt"/>
          <a:ea typeface="+mn-ea"/>
          <a:cs typeface="+mn-cs"/>
        </a:defRPr>
      </a:lvl4pPr>
      <a:lvl5pPr marL="2015886" algn="l" defTabSz="503972" rtl="0" eaLnBrk="1" latinLnBrk="0" hangingPunct="1">
        <a:defRPr sz="1984" kern="1200">
          <a:solidFill>
            <a:schemeClr val="tx1"/>
          </a:solidFill>
          <a:latin typeface="+mn-lt"/>
          <a:ea typeface="+mn-ea"/>
          <a:cs typeface="+mn-cs"/>
        </a:defRPr>
      </a:lvl5pPr>
      <a:lvl6pPr marL="2519858" algn="l" defTabSz="503972" rtl="0" eaLnBrk="1" latinLnBrk="0" hangingPunct="1">
        <a:defRPr sz="1984" kern="1200">
          <a:solidFill>
            <a:schemeClr val="tx1"/>
          </a:solidFill>
          <a:latin typeface="+mn-lt"/>
          <a:ea typeface="+mn-ea"/>
          <a:cs typeface="+mn-cs"/>
        </a:defRPr>
      </a:lvl6pPr>
      <a:lvl7pPr marL="3023829" algn="l" defTabSz="503972" rtl="0" eaLnBrk="1" latinLnBrk="0" hangingPunct="1">
        <a:defRPr sz="1984" kern="1200">
          <a:solidFill>
            <a:schemeClr val="tx1"/>
          </a:solidFill>
          <a:latin typeface="+mn-lt"/>
          <a:ea typeface="+mn-ea"/>
          <a:cs typeface="+mn-cs"/>
        </a:defRPr>
      </a:lvl7pPr>
      <a:lvl8pPr marL="3527801" algn="l" defTabSz="503972" rtl="0" eaLnBrk="1" latinLnBrk="0" hangingPunct="1">
        <a:defRPr sz="1984" kern="1200">
          <a:solidFill>
            <a:schemeClr val="tx1"/>
          </a:solidFill>
          <a:latin typeface="+mn-lt"/>
          <a:ea typeface="+mn-ea"/>
          <a:cs typeface="+mn-cs"/>
        </a:defRPr>
      </a:lvl8pPr>
      <a:lvl9pPr marL="4031772" algn="l" defTabSz="503972"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p:cNvSpPr>
            <a:spLocks noGrp="1"/>
          </p:cNvSpPr>
          <p:nvPr>
            <p:ph idx="1"/>
          </p:nvPr>
        </p:nvSpPr>
        <p:spPr>
          <a:xfrm>
            <a:off x="1079872" y="1475581"/>
            <a:ext cx="8493860" cy="5256584"/>
          </a:xfrm>
          <a:prstGeom prst="rect">
            <a:avLst/>
          </a:prstGeom>
          <a:noFill/>
          <a:ln>
            <a:noFill/>
          </a:ln>
        </p:spPr>
        <p:txBody>
          <a:bodyPr lIns="0" tIns="26640" rIns="0" bIns="0" anchor="b">
            <a:normAutofit/>
          </a:bodyPr>
          <a:lstStyle/>
          <a:p>
            <a:pPr marL="0" indent="0" algn="ctr">
              <a:lnSpc>
                <a:spcPct val="100000"/>
              </a:lnSpc>
              <a:buNone/>
            </a:pPr>
            <a:r>
              <a:rPr lang="en-US" sz="3000" dirty="0" smtClean="0">
                <a:solidFill>
                  <a:srgbClr val="04617B"/>
                </a:solidFill>
                <a:latin typeface="Calibri"/>
              </a:rPr>
              <a:t>INTERNATIONAL STANDARD</a:t>
            </a:r>
            <a:endParaRPr lang="el-GR" sz="3000" dirty="0" smtClean="0">
              <a:solidFill>
                <a:srgbClr val="04617B"/>
              </a:solidFill>
              <a:latin typeface="Calibri"/>
            </a:endParaRPr>
          </a:p>
          <a:p>
            <a:pPr marL="0" indent="0" algn="ctr">
              <a:lnSpc>
                <a:spcPct val="100000"/>
              </a:lnSpc>
              <a:buNone/>
            </a:pPr>
            <a:r>
              <a:rPr lang="en-US" sz="3000" dirty="0" smtClean="0">
                <a:solidFill>
                  <a:srgbClr val="04617B"/>
                </a:solidFill>
                <a:latin typeface="Calibri"/>
              </a:rPr>
              <a:t>ISO 19011</a:t>
            </a:r>
            <a:endParaRPr lang="el-GR" sz="3000" dirty="0" smtClean="0">
              <a:solidFill>
                <a:srgbClr val="04617B"/>
              </a:solidFill>
              <a:latin typeface="Calibri"/>
            </a:endParaRPr>
          </a:p>
          <a:p>
            <a:pPr marL="0" indent="0" algn="ctr">
              <a:lnSpc>
                <a:spcPct val="100000"/>
              </a:lnSpc>
              <a:buNone/>
            </a:pPr>
            <a:endParaRPr lang="el-GR" sz="3000" b="1" dirty="0" smtClean="0">
              <a:solidFill>
                <a:srgbClr val="04617B"/>
              </a:solidFill>
              <a:latin typeface="Calibri"/>
            </a:endParaRPr>
          </a:p>
          <a:p>
            <a:pPr marL="0" indent="0" algn="ctr">
              <a:lnSpc>
                <a:spcPct val="100000"/>
              </a:lnSpc>
              <a:buNone/>
            </a:pPr>
            <a:r>
              <a:rPr lang="en-US" sz="2800" b="1" dirty="0" smtClean="0"/>
              <a:t>Guidelines for auditing management systems</a:t>
            </a:r>
          </a:p>
          <a:p>
            <a:pPr marL="0" indent="0" algn="ctr">
              <a:lnSpc>
                <a:spcPct val="100000"/>
              </a:lnSpc>
              <a:buNone/>
            </a:pPr>
            <a:endParaRPr lang="en-US" sz="2800" b="1" dirty="0"/>
          </a:p>
          <a:p>
            <a:pPr marL="0" indent="0" algn="ctr">
              <a:lnSpc>
                <a:spcPct val="100000"/>
              </a:lnSpc>
              <a:buNone/>
            </a:pPr>
            <a:endParaRPr lang="en-US" sz="2800" b="1" dirty="0" smtClean="0"/>
          </a:p>
          <a:p>
            <a:pPr marL="0" indent="0" algn="r" defTabSz="914400" fontAlgn="auto">
              <a:lnSpc>
                <a:spcPct val="80000"/>
              </a:lnSpc>
              <a:spcAft>
                <a:spcPts val="0"/>
              </a:spcAft>
              <a:buNone/>
              <a:defRPr/>
            </a:pPr>
            <a:r>
              <a:rPr lang="el-GR" altLang="el-GR" sz="2100" dirty="0">
                <a:latin typeface="Calibri" panose="020F0502020204030204" pitchFamily="34" charset="0"/>
              </a:rPr>
              <a:t>Σ. Μηνόπουλος</a:t>
            </a:r>
          </a:p>
          <a:p>
            <a:pPr marL="0" indent="0" algn="r" defTabSz="914400" fontAlgn="auto">
              <a:lnSpc>
                <a:spcPct val="80000"/>
              </a:lnSpc>
              <a:spcAft>
                <a:spcPts val="0"/>
              </a:spcAft>
              <a:buNone/>
              <a:defRPr/>
            </a:pPr>
            <a:r>
              <a:rPr lang="en-US" altLang="el-GR" sz="2100" dirty="0" smtClean="0">
                <a:latin typeface="Calibri" panose="020F0502020204030204" pitchFamily="34" charset="0"/>
              </a:rPr>
              <a:t>Q.A Group Manager</a:t>
            </a:r>
            <a:endParaRPr lang="en-US" altLang="el-GR" sz="2100" dirty="0">
              <a:latin typeface="Calibri" panose="020F0502020204030204" pitchFamily="34" charset="0"/>
            </a:endParaRPr>
          </a:p>
          <a:p>
            <a:pPr marL="0" indent="0" algn="r" defTabSz="914400" fontAlgn="auto">
              <a:lnSpc>
                <a:spcPct val="80000"/>
              </a:lnSpc>
              <a:spcAft>
                <a:spcPts val="0"/>
              </a:spcAft>
              <a:buNone/>
              <a:defRPr/>
            </a:pPr>
            <a:r>
              <a:rPr lang="en-US" altLang="el-GR" sz="2100" dirty="0" err="1" smtClean="0">
                <a:latin typeface="Calibri" panose="020F0502020204030204" pitchFamily="34" charset="0"/>
              </a:rPr>
              <a:t>Kleemann</a:t>
            </a:r>
            <a:r>
              <a:rPr lang="en-US" altLang="el-GR" sz="2100" dirty="0" smtClean="0">
                <a:latin typeface="Calibri" panose="020F0502020204030204" pitchFamily="34" charset="0"/>
              </a:rPr>
              <a:t> Group.</a:t>
            </a:r>
            <a:endParaRPr lang="el-GR" altLang="el-GR" sz="2100" dirty="0">
              <a:latin typeface="Calibri" panose="020F0502020204030204" pitchFamily="34" charset="0"/>
            </a:endParaRPr>
          </a:p>
          <a:p>
            <a:pPr marL="0" indent="0">
              <a:lnSpc>
                <a:spcPct val="100000"/>
              </a:lnSpc>
              <a:buNone/>
            </a:pPr>
            <a:endParaRPr sz="2400" dirty="0"/>
          </a:p>
        </p:txBody>
      </p:sp>
    </p:spTree>
    <p:extLst>
      <p:ext uri="{BB962C8B-B14F-4D97-AF65-F5344CB8AC3E}">
        <p14:creationId xmlns:p14="http://schemas.microsoft.com/office/powerpoint/2010/main" val="1719169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439912" y="737529"/>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ΑΡΧΕΣ ΤΗΣ ΕΠΙΘΕΩΡΗΣΗΣ</a:t>
            </a:r>
          </a:p>
        </p:txBody>
      </p:sp>
      <p:sp>
        <p:nvSpPr>
          <p:cNvPr id="4" name="Rectangle 3"/>
          <p:cNvSpPr txBox="1">
            <a:spLocks noChangeArrowheads="1"/>
          </p:cNvSpPr>
          <p:nvPr/>
        </p:nvSpPr>
        <p:spPr>
          <a:xfrm>
            <a:off x="1223888" y="1619597"/>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4. Εμπιστευτικότητα</a:t>
            </a:r>
          </a:p>
          <a:p>
            <a:pPr marL="0" indent="0" defTabSz="914400" fontAlgn="auto">
              <a:lnSpc>
                <a:spcPct val="100000"/>
              </a:lnSpc>
              <a:spcAft>
                <a:spcPts val="0"/>
              </a:spcAft>
              <a:buNone/>
              <a:defRPr/>
            </a:pPr>
            <a:r>
              <a:rPr lang="el-GR" altLang="el-GR" sz="2400" dirty="0" smtClean="0">
                <a:latin typeface="Calibri" panose="020F0502020204030204" pitchFamily="34" charset="0"/>
              </a:rPr>
              <a:t>Οι επιθεωρητές πρέπει πάντοτε να είναι διακριτικοί και να προστατεύουν τις εμπιστευτικές πληροφορίες που θα αποκτήσουν. Η διακριτικότητα είναι από τα πολύ βασικά χαρακτηριστικά που πρέπει να έχει ένας καλός επιθεωρητής.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b="1" dirty="0" smtClean="0">
                <a:latin typeface="Calibri" panose="020F0502020204030204" pitchFamily="34" charset="0"/>
              </a:rPr>
              <a:t>5. </a:t>
            </a:r>
            <a:r>
              <a:rPr lang="el-GR" altLang="el-GR" sz="2400" b="1" dirty="0">
                <a:latin typeface="Calibri" panose="020F0502020204030204" pitchFamily="34" charset="0"/>
              </a:rPr>
              <a:t>Τεκμηριωμένη προσέγγιση</a:t>
            </a:r>
          </a:p>
          <a:p>
            <a:pPr marL="0" indent="0" defTabSz="914400" fontAlgn="auto">
              <a:lnSpc>
                <a:spcPct val="100000"/>
              </a:lnSpc>
              <a:spcAft>
                <a:spcPts val="0"/>
              </a:spcAft>
              <a:buNone/>
              <a:defRPr/>
            </a:pPr>
            <a:r>
              <a:rPr lang="el-GR" altLang="el-GR" sz="2400" dirty="0">
                <a:latin typeface="Calibri" panose="020F0502020204030204" pitchFamily="34" charset="0"/>
              </a:rPr>
              <a:t>Τα ευρήματα της επιθεώρησης πρέπει πάντοτε να τεκμηριώνονται. Στηρίζονται σχεδόν πάντοτε σε δειγματοληπτικούς ελέγχους και δεδομένης της αρχής της εμπιστευτικότητας είναι δυνατό να παρουσιαστούν στην καταληκτική συνάντηση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defTabSz="914400" fontAlgn="auto">
              <a:lnSpc>
                <a:spcPct val="100000"/>
              </a:lnSpc>
              <a:spcAft>
                <a:spcPts val="0"/>
              </a:spcAft>
              <a:buFontTx/>
              <a:buChar char="-"/>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3589989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727944" y="827509"/>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ΑΡΧΕΣ ΤΗΣ ΕΠΙΘΕΩΡΗΣΗΣ</a:t>
            </a:r>
          </a:p>
        </p:txBody>
      </p:sp>
      <p:sp>
        <p:nvSpPr>
          <p:cNvPr id="4" name="Rectangle 3"/>
          <p:cNvSpPr txBox="1">
            <a:spLocks noChangeArrowheads="1"/>
          </p:cNvSpPr>
          <p:nvPr/>
        </p:nvSpPr>
        <p:spPr>
          <a:xfrm>
            <a:off x="1151880" y="183562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5. Ανεξαρτησία</a:t>
            </a:r>
          </a:p>
          <a:p>
            <a:pPr marL="0" indent="0" defTabSz="914400" fontAlgn="auto">
              <a:lnSpc>
                <a:spcPct val="100000"/>
              </a:lnSpc>
              <a:spcAft>
                <a:spcPts val="0"/>
              </a:spcAft>
              <a:buNone/>
              <a:defRPr/>
            </a:pPr>
            <a:r>
              <a:rPr lang="el-GR" altLang="el-GR" sz="2400" dirty="0" smtClean="0">
                <a:latin typeface="Calibri" panose="020F0502020204030204" pitchFamily="34" charset="0"/>
              </a:rPr>
              <a:t>Ο Οργανισμός που επιθεωρείται και οι επιθεωρητές θα πρέπει κατά το δυνατόν να μην έχουν κάποιου είδους εξάρτηση</a:t>
            </a:r>
            <a:r>
              <a:rPr lang="en-US" altLang="el-GR" sz="2400" dirty="0" smtClean="0">
                <a:latin typeface="Calibri" panose="020F0502020204030204" pitchFamily="34" charset="0"/>
              </a:rPr>
              <a:t>. </a:t>
            </a:r>
            <a:r>
              <a:rPr lang="el-GR" altLang="el-GR" sz="2400" dirty="0" smtClean="0">
                <a:latin typeface="Calibri" panose="020F0502020204030204" pitchFamily="34" charset="0"/>
              </a:rPr>
              <a:t>Δεν επιτρέπεται καμία προκατάληψη και από δύο μέρη ούτε και κάποιας μορφής συνεργασία.</a:t>
            </a:r>
          </a:p>
          <a:p>
            <a:pPr marL="0" indent="0" defTabSz="914400" fontAlgn="auto">
              <a:lnSpc>
                <a:spcPct val="100000"/>
              </a:lnSpc>
              <a:spcAft>
                <a:spcPts val="0"/>
              </a:spcAft>
              <a:buNone/>
              <a:defRPr/>
            </a:pPr>
            <a:r>
              <a:rPr lang="el-GR" altLang="el-GR" sz="2400" dirty="0" smtClean="0">
                <a:latin typeface="Calibri" panose="020F0502020204030204" pitchFamily="34" charset="0"/>
              </a:rPr>
              <a:t>  Όλα τα ευρήματα πρέπει να αποδεικνύονται.</a:t>
            </a:r>
          </a:p>
          <a:p>
            <a:pPr marL="0" indent="0" defTabSz="914400" fontAlgn="auto">
              <a:lnSpc>
                <a:spcPct val="100000"/>
              </a:lnSpc>
              <a:spcAft>
                <a:spcPts val="0"/>
              </a:spcAft>
              <a:buNone/>
              <a:defRPr/>
            </a:pPr>
            <a:r>
              <a:rPr lang="el-GR" altLang="el-GR" sz="2400" dirty="0" smtClean="0">
                <a:latin typeface="Calibri" panose="020F0502020204030204" pitchFamily="34" charset="0"/>
              </a:rPr>
              <a:t>(Προφανώς σε μικρές επιχειρήσεις είναι πιθανό ο εσωτερικός επιθεωρητής να είναι αναμεμειγμένος με τη δραστηριότητα που επιθεωρείται όμως η προσπάθεια πρέπει να είναι στην κατεύθυνση της  ανεξαρτησίας ανάμεσα στον επιθεωρητή και την επιθεωρούμενη δραστηριότητα.</a:t>
            </a: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b="1" dirty="0" smtClean="0">
              <a:latin typeface="Calibri" panose="020F0502020204030204" pitchFamily="34" charset="0"/>
            </a:endParaRPr>
          </a:p>
          <a:p>
            <a:pPr defTabSz="914400" fontAlgn="auto">
              <a:lnSpc>
                <a:spcPct val="100000"/>
              </a:lnSpc>
              <a:spcAft>
                <a:spcPts val="0"/>
              </a:spcAft>
              <a:buFontTx/>
              <a:buChar char="-"/>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1720132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851025" y="1115542"/>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ΣΤΟΧΟΙ ΕΠΙΘΕΩΡΗΣΗΣ ΠΟΙΟΤΗΤΑΣ</a:t>
            </a:r>
          </a:p>
        </p:txBody>
      </p:sp>
      <p:sp>
        <p:nvSpPr>
          <p:cNvPr id="4" name="Rectangle 3"/>
          <p:cNvSpPr txBox="1">
            <a:spLocks noChangeArrowheads="1"/>
          </p:cNvSpPr>
          <p:nvPr/>
        </p:nvSpPr>
        <p:spPr>
          <a:xfrm>
            <a:off x="1151880" y="2255366"/>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Το αποτέλεσμα μιας επιθεώρησης πρέπει να προσδιορίζει το βαθμό που ένα σύστημα ποιότητας :</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defTabSz="914400" fontAlgn="auto">
              <a:lnSpc>
                <a:spcPct val="100000"/>
              </a:lnSpc>
              <a:spcAft>
                <a:spcPts val="0"/>
              </a:spcAft>
              <a:buFont typeface="Wingdings" panose="05000000000000000000" pitchFamily="2" charset="2"/>
              <a:buChar char="v"/>
              <a:defRPr/>
            </a:pPr>
            <a:r>
              <a:rPr lang="el-GR" altLang="el-GR" sz="2400" dirty="0" smtClean="0">
                <a:latin typeface="Calibri" panose="020F0502020204030204" pitchFamily="34" charset="0"/>
              </a:rPr>
              <a:t>είναι επαρκώς ορισμένο και κατανοητό.</a:t>
            </a:r>
          </a:p>
          <a:p>
            <a:pPr defTabSz="914400" fontAlgn="auto">
              <a:lnSpc>
                <a:spcPct val="100000"/>
              </a:lnSpc>
              <a:spcAft>
                <a:spcPts val="0"/>
              </a:spcAft>
              <a:buFont typeface="Wingdings" panose="05000000000000000000" pitchFamily="2" charset="2"/>
              <a:buChar char="v"/>
              <a:defRPr/>
            </a:pPr>
            <a:r>
              <a:rPr lang="el-GR" altLang="el-GR" sz="2400" dirty="0">
                <a:latin typeface="Calibri" panose="020F0502020204030204" pitchFamily="34" charset="0"/>
              </a:rPr>
              <a:t>α</a:t>
            </a:r>
            <a:r>
              <a:rPr lang="el-GR" altLang="el-GR" sz="2400" dirty="0" smtClean="0">
                <a:latin typeface="Calibri" panose="020F0502020204030204" pitchFamily="34" charset="0"/>
              </a:rPr>
              <a:t>κολουθείται και εφαρμόζεται στην πράξη</a:t>
            </a:r>
          </a:p>
          <a:p>
            <a:pPr defTabSz="914400" fontAlgn="auto">
              <a:lnSpc>
                <a:spcPct val="100000"/>
              </a:lnSpc>
              <a:spcAft>
                <a:spcPts val="0"/>
              </a:spcAft>
              <a:buFont typeface="Wingdings" panose="05000000000000000000" pitchFamily="2" charset="2"/>
              <a:buChar char="v"/>
              <a:defRPr/>
            </a:pPr>
            <a:r>
              <a:rPr lang="el-GR" altLang="el-GR" sz="2400" dirty="0">
                <a:latin typeface="Calibri" panose="020F0502020204030204" pitchFamily="34" charset="0"/>
              </a:rPr>
              <a:t>δ</a:t>
            </a:r>
            <a:r>
              <a:rPr lang="el-GR" altLang="el-GR" sz="2400" dirty="0" smtClean="0">
                <a:latin typeface="Calibri" panose="020F0502020204030204" pitchFamily="34" charset="0"/>
              </a:rPr>
              <a:t>ιασφαλίζει τον «πελάτη» για την ποιότητα του παρεχόμενου προϊόντος.</a:t>
            </a:r>
          </a:p>
          <a:p>
            <a:pPr defTabSz="914400" fontAlgn="auto">
              <a:lnSpc>
                <a:spcPct val="100000"/>
              </a:lnSpc>
              <a:spcAft>
                <a:spcPts val="0"/>
              </a:spcAft>
              <a:buFont typeface="Wingdings" panose="05000000000000000000" pitchFamily="2" charset="2"/>
              <a:buChar char="v"/>
              <a:defRPr/>
            </a:pPr>
            <a:r>
              <a:rPr lang="el-GR" altLang="el-GR" sz="2400" dirty="0">
                <a:latin typeface="Calibri" panose="020F0502020204030204" pitchFamily="34" charset="0"/>
              </a:rPr>
              <a:t>β</a:t>
            </a:r>
            <a:r>
              <a:rPr lang="el-GR" altLang="el-GR" sz="2400" dirty="0" smtClean="0">
                <a:latin typeface="Calibri" panose="020F0502020204030204" pitchFamily="34" charset="0"/>
              </a:rPr>
              <a:t>ελτιώνεται συνεχώς. </a:t>
            </a: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709058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589088" y="827509"/>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ΠΡΟΓΡΑΜΜΑΤΑ ΕΠΙΘΕΩΡΗΣΕΩΝ</a:t>
            </a:r>
          </a:p>
        </p:txBody>
      </p:sp>
      <p:sp>
        <p:nvSpPr>
          <p:cNvPr id="4" name="Rectangle 3"/>
          <p:cNvSpPr txBox="1">
            <a:spLocks noChangeArrowheads="1"/>
          </p:cNvSpPr>
          <p:nvPr/>
        </p:nvSpPr>
        <p:spPr>
          <a:xfrm>
            <a:off x="1151880" y="1979637"/>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n-US" altLang="el-GR" sz="2400" b="1" dirty="0" smtClean="0">
                <a:latin typeface="Calibri" panose="020F0502020204030204" pitchFamily="34" charset="0"/>
              </a:rPr>
              <a:t>1. </a:t>
            </a:r>
            <a:r>
              <a:rPr lang="el-GR" altLang="el-GR" sz="2400" b="1" dirty="0" smtClean="0">
                <a:latin typeface="Calibri" panose="020F0502020204030204" pitchFamily="34" charset="0"/>
              </a:rPr>
              <a:t>ΓΕΝΙΚΑ</a:t>
            </a:r>
          </a:p>
          <a:p>
            <a:pPr marL="0" indent="0" defTabSz="914400" fontAlgn="auto">
              <a:lnSpc>
                <a:spcPct val="100000"/>
              </a:lnSpc>
              <a:spcAft>
                <a:spcPts val="0"/>
              </a:spcAft>
              <a:buNone/>
              <a:defRPr/>
            </a:pPr>
            <a:r>
              <a:rPr lang="el-GR" altLang="el-GR" sz="2400" dirty="0" smtClean="0">
                <a:latin typeface="Calibri" panose="020F0502020204030204" pitchFamily="34" charset="0"/>
              </a:rPr>
              <a:t>Αρχικά πρέπει να οριστεί υπεύθυνος ο οποίος θα συντάξει και θα επικοινωνήσει το πρόγραμμα.</a:t>
            </a:r>
          </a:p>
          <a:p>
            <a:pPr marL="0" indent="0" defTabSz="914400" fontAlgn="auto">
              <a:lnSpc>
                <a:spcPct val="100000"/>
              </a:lnSpc>
              <a:spcAft>
                <a:spcPts val="0"/>
              </a:spcAft>
              <a:buNone/>
              <a:defRPr/>
            </a:pPr>
            <a:r>
              <a:rPr lang="el-GR" altLang="el-GR" sz="2400" dirty="0" smtClean="0">
                <a:latin typeface="Calibri" panose="020F0502020204030204" pitchFamily="34" charset="0"/>
              </a:rPr>
              <a:t>Το εύρος του προγράμματος εξαρτάται από το μέγεθος του οργανισμού που θα επιθεωρηθεί καθώς και από την πολυπλοκότητα του.</a:t>
            </a:r>
          </a:p>
          <a:p>
            <a:pPr marL="0" indent="0" defTabSz="914400" fontAlgn="auto">
              <a:lnSpc>
                <a:spcPct val="100000"/>
              </a:lnSpc>
              <a:spcAft>
                <a:spcPts val="0"/>
              </a:spcAft>
              <a:buNone/>
              <a:defRPr/>
            </a:pPr>
            <a:r>
              <a:rPr lang="el-GR" altLang="el-GR" sz="2400" dirty="0" smtClean="0">
                <a:latin typeface="Calibri" panose="020F0502020204030204" pitchFamily="34" charset="0"/>
              </a:rPr>
              <a:t>Προτεραιότητα πρέπει να δοθεί στην διάθεση των πόρων για την επιθεώρηση καθώς και στα κρίσιμα σημεία του συστήματος που θα επιθεωρηθεί όπως η ποιότητα του προϊόντος ή οι κίνδυνοι για την υγεία και ασφάλεια ή τα περιβαλλοντικά χαρακτηριστικά και φυσικά στις μεθόδους βάσει των οποίων ελέγχονται τα παραπάνω.</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3774695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851025" y="1115542"/>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ΠΡΟΓΡΑΜΜΑΤΑ ΕΠΙΘΕΩΡΗΣΕΩΝ</a:t>
            </a:r>
          </a:p>
        </p:txBody>
      </p:sp>
      <p:sp>
        <p:nvSpPr>
          <p:cNvPr id="4" name="Rectangle 3"/>
          <p:cNvSpPr txBox="1">
            <a:spLocks noChangeArrowheads="1"/>
          </p:cNvSpPr>
          <p:nvPr/>
        </p:nvSpPr>
        <p:spPr>
          <a:xfrm>
            <a:off x="1007864" y="2195661"/>
            <a:ext cx="8928992"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Το πρόγραμμα πρέπει να καθορίζει συγκεκριμένο χρόνο για τη διεξαγωγή της επιθεώρησης και πρέπει να περιλαμβάνει:</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 Το σκοπό της επιθεώρησης.</a:t>
            </a:r>
          </a:p>
          <a:p>
            <a:pPr marL="0" indent="0" defTabSz="914400" fontAlgn="auto">
              <a:lnSpc>
                <a:spcPct val="100000"/>
              </a:lnSpc>
              <a:spcAft>
                <a:spcPts val="0"/>
              </a:spcAft>
              <a:buNone/>
              <a:defRPr/>
            </a:pPr>
            <a:r>
              <a:rPr lang="el-GR" altLang="el-GR" sz="2400" dirty="0" smtClean="0">
                <a:latin typeface="Calibri" panose="020F0502020204030204" pitchFamily="34" charset="0"/>
              </a:rPr>
              <a:t>- Το εύρος της επιθεώρησης, (οι τοποθεσίες που θα πραγματοποιηθεί και η διάρκεια της)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 Τα κριτήρια της επιθεώρησης. </a:t>
            </a:r>
          </a:p>
          <a:p>
            <a:pPr marL="0" indent="0" defTabSz="914400" fontAlgn="auto">
              <a:lnSpc>
                <a:spcPct val="100000"/>
              </a:lnSpc>
              <a:spcAft>
                <a:spcPts val="0"/>
              </a:spcAft>
              <a:buNone/>
              <a:defRPr/>
            </a:pPr>
            <a:r>
              <a:rPr lang="el-GR" altLang="el-GR" sz="2400" dirty="0" smtClean="0">
                <a:latin typeface="Calibri" panose="020F0502020204030204" pitchFamily="34" charset="0"/>
              </a:rPr>
              <a:t>- Μέθοδος της επιθεώρησης.</a:t>
            </a:r>
          </a:p>
          <a:p>
            <a:pPr marL="0" indent="0" defTabSz="914400" fontAlgn="auto">
              <a:lnSpc>
                <a:spcPct val="100000"/>
              </a:lnSpc>
              <a:spcAft>
                <a:spcPts val="0"/>
              </a:spcAft>
              <a:buNone/>
              <a:defRPr/>
            </a:pPr>
            <a:r>
              <a:rPr lang="el-GR" altLang="el-GR" sz="2400" dirty="0" smtClean="0">
                <a:latin typeface="Calibri" panose="020F0502020204030204" pitchFamily="34" charset="0"/>
              </a:rPr>
              <a:t>- Τα μέλη της ομάδας που θα διεξάγουν την επιθεώρηση.</a:t>
            </a:r>
          </a:p>
          <a:p>
            <a:pPr marL="0" indent="0" defTabSz="914400" fontAlgn="auto">
              <a:lnSpc>
                <a:spcPct val="100000"/>
              </a:lnSpc>
              <a:spcAft>
                <a:spcPts val="0"/>
              </a:spcAft>
              <a:buNone/>
              <a:defRPr/>
            </a:pPr>
            <a:r>
              <a:rPr lang="el-GR" altLang="el-GR" sz="2400" dirty="0" smtClean="0">
                <a:latin typeface="Calibri" panose="020F0502020204030204" pitchFamily="34" charset="0"/>
              </a:rPr>
              <a:t>- Το συνολικό κόστος. (Εισιτήρια, διαμονή, εργατικό κόστος).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1137558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589088" y="363562"/>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ΔΙΑΓΡΑΜΜΑ ΡΟΗΣ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b="1" dirty="0" smtClean="0">
              <a:latin typeface="Calibri" panose="020F0502020204030204" pitchFamily="34" charset="0"/>
            </a:endParaRPr>
          </a:p>
          <a:p>
            <a:pPr defTabSz="914400" fontAlgn="auto">
              <a:lnSpc>
                <a:spcPct val="100000"/>
              </a:lnSpc>
              <a:spcAft>
                <a:spcPts val="0"/>
              </a:spcAft>
              <a:buFontTx/>
              <a:buChar char="-"/>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pic>
        <p:nvPicPr>
          <p:cNvPr id="5" name="Εικόνα 4"/>
          <p:cNvPicPr>
            <a:picLocks noChangeAspect="1"/>
          </p:cNvPicPr>
          <p:nvPr/>
        </p:nvPicPr>
        <p:blipFill>
          <a:blip r:embed="rId2"/>
          <a:stretch>
            <a:fillRect/>
          </a:stretch>
        </p:blipFill>
        <p:spPr>
          <a:xfrm>
            <a:off x="1223888" y="1408287"/>
            <a:ext cx="8644874" cy="4743099"/>
          </a:xfrm>
          <a:prstGeom prst="rect">
            <a:avLst/>
          </a:prstGeom>
        </p:spPr>
      </p:pic>
      <p:sp>
        <p:nvSpPr>
          <p:cNvPr id="8" name="Δεξί άγκιστρο 3"/>
          <p:cNvSpPr/>
          <p:nvPr/>
        </p:nvSpPr>
        <p:spPr>
          <a:xfrm>
            <a:off x="8208664" y="1628559"/>
            <a:ext cx="413235" cy="1134203"/>
          </a:xfrm>
          <a:custGeom>
            <a:avLst>
              <a:gd name="f12" fmla="val 8333"/>
              <a:gd name="f13" fmla="val 50000"/>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8333"/>
              <a:gd name="f13" fmla="val 50000"/>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6345" cap="flat">
            <a:solidFill>
              <a:srgbClr val="4472C4"/>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9" name="Δεξί άγκιστρο 3"/>
          <p:cNvSpPr/>
          <p:nvPr/>
        </p:nvSpPr>
        <p:spPr>
          <a:xfrm>
            <a:off x="8213252" y="3146122"/>
            <a:ext cx="413235" cy="733992"/>
          </a:xfrm>
          <a:custGeom>
            <a:avLst>
              <a:gd name="f12" fmla="val 8333"/>
              <a:gd name="f13" fmla="val 50000"/>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8333"/>
              <a:gd name="f13" fmla="val 50000"/>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6345" cap="flat">
            <a:solidFill>
              <a:srgbClr val="4472C4"/>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0" name="Δεξί άγκιστρο 3"/>
          <p:cNvSpPr/>
          <p:nvPr/>
        </p:nvSpPr>
        <p:spPr>
          <a:xfrm>
            <a:off x="8208664" y="4083356"/>
            <a:ext cx="413235" cy="747219"/>
          </a:xfrm>
          <a:custGeom>
            <a:avLst>
              <a:gd name="f12" fmla="val 8333"/>
              <a:gd name="f13" fmla="val 50000"/>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8333"/>
              <a:gd name="f13" fmla="val 50000"/>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6345" cap="flat">
            <a:solidFill>
              <a:srgbClr val="4472C4"/>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1" name="Δεξί άγκιστρο 3"/>
          <p:cNvSpPr/>
          <p:nvPr/>
        </p:nvSpPr>
        <p:spPr>
          <a:xfrm>
            <a:off x="8208663" y="4985318"/>
            <a:ext cx="413235" cy="747219"/>
          </a:xfrm>
          <a:custGeom>
            <a:avLst>
              <a:gd name="f12" fmla="val 8333"/>
              <a:gd name="f13" fmla="val 50000"/>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8333"/>
              <a:gd name="f13" fmla="val 50000"/>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6345" cap="flat">
            <a:solidFill>
              <a:srgbClr val="4472C4"/>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3830116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899517"/>
            <a:ext cx="8517632"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ΣΚΟΠΟΣ ΤΟΥ ΠΡΟΓΡΑΜΜΑΤΟΣ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67904" y="183562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Τα προγράμματα επιθεώρησης πρέπει να </a:t>
            </a:r>
            <a:r>
              <a:rPr lang="el-GR" altLang="el-GR" sz="2400" dirty="0" err="1" smtClean="0">
                <a:latin typeface="Calibri" panose="020F0502020204030204" pitchFamily="34" charset="0"/>
              </a:rPr>
              <a:t>στοχεύ</a:t>
            </a:r>
            <a:r>
              <a:rPr lang="en-US" altLang="el-GR" sz="2400" dirty="0" smtClean="0">
                <a:latin typeface="Calibri" panose="020F0502020204030204" pitchFamily="34" charset="0"/>
              </a:rPr>
              <a:t>o</a:t>
            </a:r>
            <a:r>
              <a:rPr lang="el-GR" altLang="el-GR" sz="2400" dirty="0" err="1" smtClean="0">
                <a:latin typeface="Calibri" panose="020F0502020204030204" pitchFamily="34" charset="0"/>
              </a:rPr>
              <a:t>υν</a:t>
            </a:r>
            <a:r>
              <a:rPr lang="el-GR" altLang="el-GR" sz="2400" dirty="0" smtClean="0">
                <a:latin typeface="Calibri" panose="020F0502020204030204" pitchFamily="34" charset="0"/>
              </a:rPr>
              <a:t> στα παρακάτω κρίσιμα ζητήματα:</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Στις προτεραιότητες της διοίκησης.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Στους επιχειρηματικούς στόχους της εταιρείας.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Στις διαδικασίες, τα προϊόντα, τα </a:t>
            </a:r>
            <a:r>
              <a:rPr lang="en-US" altLang="el-GR" sz="2400" dirty="0" smtClean="0">
                <a:latin typeface="Calibri" panose="020F0502020204030204" pitchFamily="34" charset="0"/>
              </a:rPr>
              <a:t>projects, </a:t>
            </a:r>
            <a:r>
              <a:rPr lang="el-GR" altLang="el-GR" sz="2400" dirty="0" smtClean="0">
                <a:latin typeface="Calibri" panose="020F0502020204030204" pitchFamily="34" charset="0"/>
              </a:rPr>
              <a:t>και στις αλλαγές των παραπάνω.</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Στις απαιτήσεις του συστήματος ποιότητας.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995238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971525"/>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ΣΚΟΠΟΣ ΤΟΥ ΠΡΟΓΡΑΜΜΑΤΟΣ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1979637"/>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a:latin typeface="Calibri" panose="020F0502020204030204" pitchFamily="34" charset="0"/>
              </a:rPr>
              <a:t>5. </a:t>
            </a:r>
            <a:r>
              <a:rPr lang="el-GR" altLang="el-GR" sz="2400" dirty="0" smtClean="0">
                <a:latin typeface="Calibri" panose="020F0502020204030204" pitchFamily="34" charset="0"/>
              </a:rPr>
              <a:t>Στις </a:t>
            </a:r>
            <a:r>
              <a:rPr lang="el-GR" altLang="el-GR" sz="2400" dirty="0">
                <a:latin typeface="Calibri" panose="020F0502020204030204" pitchFamily="34" charset="0"/>
              </a:rPr>
              <a:t>νομικές απαιτήσεις καθώς και στις απαιτήσεις των συμβολαίων εφόσον υπάρχουν</a:t>
            </a:r>
            <a:r>
              <a:rPr lang="el-GR" altLang="el-GR" sz="2400" dirty="0" smtClean="0">
                <a:latin typeface="Calibri" panose="020F0502020204030204" pitchFamily="34" charset="0"/>
              </a:rPr>
              <a:t>.</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6. Σ</a:t>
            </a:r>
            <a:r>
              <a:rPr lang="el-GR" altLang="el-GR" sz="2400" dirty="0" smtClean="0">
                <a:latin typeface="Calibri" panose="020F0502020204030204" pitchFamily="34" charset="0"/>
              </a:rPr>
              <a:t>τη </a:t>
            </a:r>
            <a:r>
              <a:rPr lang="el-GR" altLang="el-GR" sz="2400" dirty="0">
                <a:latin typeface="Calibri" panose="020F0502020204030204" pitchFamily="34" charset="0"/>
              </a:rPr>
              <a:t>συμμόρφωση των προμηθευτών</a:t>
            </a:r>
            <a:r>
              <a:rPr lang="el-GR" altLang="el-GR" sz="2400" dirty="0" smtClean="0">
                <a:latin typeface="Calibri" panose="020F0502020204030204" pitchFamily="34" charset="0"/>
              </a:rPr>
              <a:t>.</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7. Στο επίπεδο ωριμότητας που βρίσκεται ο οργανισμός.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8</a:t>
            </a:r>
            <a:r>
              <a:rPr lang="el-GR" altLang="el-GR" sz="2400" dirty="0" smtClean="0">
                <a:latin typeface="Calibri" panose="020F0502020204030204" pitchFamily="34" charset="0"/>
              </a:rPr>
              <a:t>. </a:t>
            </a:r>
            <a:r>
              <a:rPr lang="el-GR" altLang="el-GR" sz="2400" dirty="0">
                <a:latin typeface="Calibri" panose="020F0502020204030204" pitchFamily="34" charset="0"/>
              </a:rPr>
              <a:t>Σ</a:t>
            </a:r>
            <a:r>
              <a:rPr lang="el-GR" altLang="el-GR" sz="2400" dirty="0" smtClean="0">
                <a:latin typeface="Calibri" panose="020F0502020204030204" pitchFamily="34" charset="0"/>
              </a:rPr>
              <a:t>τους κινδύνους που παρουσιάζει ο επιθεωρούμενος. </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9</a:t>
            </a:r>
            <a:r>
              <a:rPr lang="el-GR" altLang="el-GR" sz="2400" dirty="0" smtClean="0">
                <a:latin typeface="Calibri" panose="020F0502020204030204" pitchFamily="34" charset="0"/>
              </a:rPr>
              <a:t>. Στα αποτελέσματα προηγούμενων επιθεωρήσεων.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9387202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39515" y="629517"/>
            <a:ext cx="8928745"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ΣΚΟΠΟΣ ΤΟΥ ΠΡΟΓΡΑΜΜΑΤΟΣ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95896" y="1403573"/>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Παραδείγματα στόχων επιθεώρησης μπορεί να είναι:</a:t>
            </a:r>
          </a:p>
          <a:p>
            <a:pPr marL="0" indent="0" defTabSz="914400" fontAlgn="auto">
              <a:lnSpc>
                <a:spcPct val="100000"/>
              </a:lnSpc>
              <a:spcAft>
                <a:spcPts val="0"/>
              </a:spcAft>
              <a:buNone/>
              <a:defRPr/>
            </a:pPr>
            <a:endParaRPr lang="el-GR" altLang="el-GR" sz="2400" b="1"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Η συμβολή στη βελτίωση του συστήματος διοίκησης καθώς και στην απόδοση του.</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Η πλήρωση εξωτερικών απαιτήσεων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η πιστοποίηση σύμφωνα με κάποιο πρότυπο.</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Η επιβεβαίωση των απαιτήσεων ενός συμβολαίου.</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Η συμμόρφωση ενός προμηθευτή με τις απαιτήσεις του οργανισμού.</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107498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1124086"/>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205164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Οι υποχρεώσεις του υπεύθυνου διαχείρισης ενός προγράμματος επιθεώρησης είναι:</a:t>
            </a:r>
          </a:p>
          <a:p>
            <a:pPr marL="0" indent="0" defTabSz="914400" fontAlgn="auto">
              <a:lnSpc>
                <a:spcPct val="100000"/>
              </a:lnSpc>
              <a:spcAft>
                <a:spcPts val="0"/>
              </a:spcAft>
              <a:buNone/>
              <a:defRPr/>
            </a:pPr>
            <a:endParaRPr lang="el-GR" altLang="el-GR" sz="2400" b="1"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Να αποφασίσει την έκταση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Να αξιολογήσει τα ρίσκα ενός προγράμματος.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Να ενημερώσει για τις ευθύνες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Να καθορίσει τις διαδικασίες.</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225077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439912"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4000" i="1" dirty="0" smtClean="0">
                <a:latin typeface="Calibri" panose="020F0502020204030204" pitchFamily="34" charset="0"/>
              </a:rPr>
              <a:t>«Ποιότητα σημαίνει ότι κάνουμε το σωστό</a:t>
            </a:r>
            <a:r>
              <a:rPr lang="en-US" altLang="el-GR" sz="4000" i="1" dirty="0" smtClean="0">
                <a:latin typeface="Calibri" panose="020F0502020204030204" pitchFamily="34" charset="0"/>
              </a:rPr>
              <a:t>,</a:t>
            </a:r>
            <a:r>
              <a:rPr lang="el-GR" altLang="el-GR" sz="4000" i="1" dirty="0" smtClean="0">
                <a:latin typeface="Calibri" panose="020F0502020204030204" pitchFamily="34" charset="0"/>
              </a:rPr>
              <a:t> όταν κανείς δεν το βλέπει</a:t>
            </a:r>
            <a:r>
              <a:rPr lang="en-US" altLang="el-GR" sz="4000" i="1" dirty="0" smtClean="0">
                <a:latin typeface="Calibri" panose="020F0502020204030204" pitchFamily="34" charset="0"/>
              </a:rPr>
              <a:t>…..</a:t>
            </a:r>
            <a:r>
              <a:rPr lang="el-GR" altLang="el-GR" sz="4000" i="1" dirty="0" smtClean="0">
                <a:latin typeface="Calibri" panose="020F0502020204030204" pitchFamily="34" charset="0"/>
              </a:rPr>
              <a:t>»</a:t>
            </a:r>
          </a:p>
          <a:p>
            <a:pPr marL="0" indent="0" defTabSz="914400" fontAlgn="auto">
              <a:lnSpc>
                <a:spcPct val="100000"/>
              </a:lnSpc>
              <a:spcAft>
                <a:spcPts val="0"/>
              </a:spcAft>
              <a:buNone/>
              <a:defRPr/>
            </a:pPr>
            <a:endParaRPr lang="el-GR" altLang="el-GR" sz="4000" i="1" dirty="0">
              <a:latin typeface="Calibri" panose="020F0502020204030204" pitchFamily="34" charset="0"/>
            </a:endParaRPr>
          </a:p>
          <a:p>
            <a:pPr marL="0" indent="0" defTabSz="914400" fontAlgn="auto">
              <a:lnSpc>
                <a:spcPct val="100000"/>
              </a:lnSpc>
              <a:spcAft>
                <a:spcPts val="0"/>
              </a:spcAft>
              <a:buNone/>
              <a:defRPr/>
            </a:pPr>
            <a:r>
              <a:rPr lang="en-US" altLang="el-GR" sz="4000" i="1" dirty="0" smtClean="0">
                <a:latin typeface="Calibri" panose="020F0502020204030204" pitchFamily="34" charset="0"/>
              </a:rPr>
              <a:t>Henry Ford</a:t>
            </a:r>
            <a:endParaRPr lang="el-GR" altLang="el-GR" sz="4000" i="1"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37117762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439912" y="611485"/>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439912" y="1873652"/>
            <a:ext cx="8229600" cy="5169979"/>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5. Να καθορίσει τους απαιτούμενους πόρους.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Να εξασφαλίσει ότι τα απαιτούμενα αρχεία για τα προγράμματα είναι </a:t>
            </a:r>
            <a:r>
              <a:rPr lang="el-GR" altLang="el-GR" sz="2400" dirty="0" err="1" smtClean="0">
                <a:latin typeface="Calibri" panose="020F0502020204030204" pitchFamily="34" charset="0"/>
              </a:rPr>
              <a:t>διαχειρίσιμα</a:t>
            </a:r>
            <a:r>
              <a:rPr lang="el-GR" altLang="el-GR" sz="2400" dirty="0" smtClean="0">
                <a:latin typeface="Calibri" panose="020F0502020204030204" pitchFamily="34" charset="0"/>
              </a:rPr>
              <a:t> και  παρακολουθούνται.</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7</a:t>
            </a:r>
            <a:r>
              <a:rPr lang="el-GR" altLang="el-GR" sz="2400" dirty="0" smtClean="0">
                <a:latin typeface="Calibri" panose="020F0502020204030204" pitchFamily="34" charset="0"/>
              </a:rPr>
              <a:t>. Να ανασκοπεί και να βελτιώνει τα προγράμματα .</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b="1" dirty="0" smtClean="0">
                <a:latin typeface="Calibri" panose="020F0502020204030204" pitchFamily="34" charset="0"/>
              </a:rPr>
              <a:t>Ο διαχειριστής των προγραμμάτων πρέπει να ενημερώνει την Ανώτατη Διοίκηση για το περιεχόμενο τους και όπου απαιτείται να ζητά την έγκριση της.</a:t>
            </a:r>
            <a:endParaRPr lang="el-GR" altLang="el-GR" sz="2400" b="1"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1726890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440009"/>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13854" y="1619597"/>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Οι αρμοδιότητες του υπεύθυνου διαχείρισης ενός προγράμματος επιθεώρησης είναι:</a:t>
            </a:r>
          </a:p>
          <a:p>
            <a:pPr marL="0" indent="0" defTabSz="914400" fontAlgn="auto">
              <a:lnSpc>
                <a:spcPct val="100000"/>
              </a:lnSpc>
              <a:spcAft>
                <a:spcPts val="0"/>
              </a:spcAft>
              <a:buNone/>
              <a:defRPr/>
            </a:pPr>
            <a:endParaRPr lang="el-GR" altLang="el-GR" sz="2400" b="1"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Να καθορίζει τις αρχές, τις διαδικασίες και τις μεθόδους της επιθεώρησης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Να ορίζει τα έντυπα και τα τεκμήρια αναφοράς.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Να καταστήσει σαφείς τις ευθύνες για την επιθεώρηση.</a:t>
            </a: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0366108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1124086"/>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 </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13160" y="205164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a:latin typeface="Calibri" panose="020F0502020204030204" pitchFamily="34" charset="0"/>
              </a:rPr>
              <a:t>Για να ασκήσει τις αρμοδιότητες του πρέπει να γνωρίζει:</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Τις λειτουργίες, τα προϊόντα και τις διαδικασίες του επιθεωρούμενου. </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Τη νομοθεσία που πρέπει να εφαρμόζεται από τον οργανισμό.</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Την «αγορά» και το «περιβάλλον» στο οποίο δραστηριοποιείται ο Οργανισμός. </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6596798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1124086"/>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72703" y="1907629"/>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Το εύρος του προγράμματος πρέπει να εξαρτάτε πάντα από τη φύση και το μέγεθος του οργανισμού και εξαρτάται από:</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Το αντικείμενο, το σκοπό, τη διάρκεια και τον αριθμό των επιθεωρήσεων που θα πραγματοποιηθούν.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Τους παράγοντες που επηρεάζουν την αποτελεσματικότητα του συστήματος διοίκησης.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Τα αποτελέσματα από προηγούμενες επιθεωρήσεις (Εσωτερικές και εξωτερικές)</a:t>
            </a:r>
            <a:r>
              <a:rPr lang="en-US" altLang="el-GR" sz="2400" dirty="0" smtClean="0">
                <a:latin typeface="Calibri" panose="020F0502020204030204" pitchFamily="34" charset="0"/>
              </a:rPr>
              <a:t>.</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10064208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1124086"/>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176868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4. Τα ζητήματα των λοιπών ενδιαφερόμενων μερών του περιβάλλοντος στο οποίο δραστηριοποιείται ο οργανισμός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παράπονα πελατών, νομικές αποκλίσεις </a:t>
            </a:r>
            <a:r>
              <a:rPr lang="el-GR" altLang="el-GR" sz="2400" dirty="0" err="1" smtClean="0">
                <a:latin typeface="Calibri" panose="020F0502020204030204" pitchFamily="34" charset="0"/>
              </a:rPr>
              <a:t>κλπ</a:t>
            </a:r>
            <a:r>
              <a:rPr lang="el-GR" altLang="el-GR" sz="2400" dirty="0" smtClean="0">
                <a:latin typeface="Calibri" panose="020F0502020204030204" pitchFamily="34" charset="0"/>
              </a:rPr>
              <a:t>).</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5. Συμβάντα που έχουν προκύψει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αστοχίες προϊόντων, ατυχήματα </a:t>
            </a:r>
            <a:r>
              <a:rPr lang="el-GR" altLang="el-GR" sz="2400" dirty="0" err="1" smtClean="0">
                <a:latin typeface="Calibri" panose="020F0502020204030204" pitchFamily="34" charset="0"/>
              </a:rPr>
              <a:t>κλπ</a:t>
            </a:r>
            <a:r>
              <a:rPr lang="el-GR" altLang="el-GR" sz="2400" dirty="0" smtClean="0">
                <a:latin typeface="Calibri" panose="020F0502020204030204" pitchFamily="34" charset="0"/>
              </a:rPr>
              <a:t>).</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Οι τυχόν αλλαγές στη λειτουργία και δομή του επιθεωρούμενου.</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7. Η διαθεσιμότητα τεχνολογιών (Πληροφοριακά συστήματα).</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515222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1124086"/>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176868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Πιθανά σημεία που μπορεί να επηρεάσουν την αποτελεσματικότητα μία</a:t>
            </a:r>
            <a:r>
              <a:rPr lang="el-GR" altLang="el-GR" sz="2400" b="1" dirty="0">
                <a:latin typeface="Calibri" panose="020F0502020204030204" pitchFamily="34" charset="0"/>
              </a:rPr>
              <a:t>ς</a:t>
            </a:r>
            <a:r>
              <a:rPr lang="el-GR" altLang="el-GR" sz="2400" b="1" dirty="0" smtClean="0">
                <a:latin typeface="Calibri" panose="020F0502020204030204" pitchFamily="34" charset="0"/>
              </a:rPr>
              <a:t> </a:t>
            </a:r>
            <a:r>
              <a:rPr lang="el-GR" altLang="el-GR" sz="2400" b="1" dirty="0">
                <a:latin typeface="Calibri" panose="020F0502020204030204" pitchFamily="34" charset="0"/>
              </a:rPr>
              <a:t>ε</a:t>
            </a:r>
            <a:r>
              <a:rPr lang="el-GR" altLang="el-GR" sz="2400" b="1" dirty="0" smtClean="0">
                <a:latin typeface="Calibri" panose="020F0502020204030204" pitchFamily="34" charset="0"/>
              </a:rPr>
              <a:t>πιθεώρησης είναι:</a:t>
            </a:r>
          </a:p>
          <a:p>
            <a:pPr marL="0" indent="0" defTabSz="914400" fontAlgn="auto">
              <a:lnSpc>
                <a:spcPct val="100000"/>
              </a:lnSpc>
              <a:spcAft>
                <a:spcPts val="0"/>
              </a:spcAft>
              <a:buNone/>
              <a:defRPr/>
            </a:pPr>
            <a:endParaRPr lang="el-GR" altLang="el-GR" sz="2400" b="1"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Ο κακός προγραμματισμός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αποτυχία στον καθορισμό του χρόνου μίας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Η επιλογή της ομάδας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a:t>
            </a:r>
            <a:r>
              <a:rPr lang="el-GR" altLang="el-GR" sz="2400" dirty="0">
                <a:latin typeface="Calibri" panose="020F0502020204030204" pitchFamily="34" charset="0"/>
              </a:rPr>
              <a:t>Η</a:t>
            </a:r>
            <a:r>
              <a:rPr lang="el-GR" altLang="el-GR" sz="2400" dirty="0" smtClean="0">
                <a:latin typeface="Calibri" panose="020F0502020204030204" pitchFamily="34" charset="0"/>
              </a:rPr>
              <a:t>  αποτελεσματική επικοινωνία με τον επιθεωρούμενο.</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a:t>
            </a:r>
            <a:r>
              <a:rPr lang="el-GR" altLang="el-GR" sz="2400" dirty="0">
                <a:latin typeface="Calibri" panose="020F0502020204030204" pitchFamily="34" charset="0"/>
              </a:rPr>
              <a:t>Η</a:t>
            </a:r>
            <a:r>
              <a:rPr lang="en-US" altLang="el-GR" sz="2400" dirty="0" smtClean="0">
                <a:latin typeface="Calibri" panose="020F0502020204030204" pitchFamily="34" charset="0"/>
              </a:rPr>
              <a:t> </a:t>
            </a:r>
            <a:r>
              <a:rPr lang="el-GR" altLang="el-GR" sz="2400" dirty="0" smtClean="0">
                <a:latin typeface="Calibri" panose="020F0502020204030204" pitchFamily="34" charset="0"/>
              </a:rPr>
              <a:t>έλλειψη των απαιτούμενων πόρων.</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730139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1124086"/>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205164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Το πρόγραμμα επιθεώρησης θα πρέπει να περιλαμβάνει:</a:t>
            </a:r>
          </a:p>
          <a:p>
            <a:pPr marL="0" indent="0" defTabSz="914400" fontAlgn="auto">
              <a:lnSpc>
                <a:spcPct val="100000"/>
              </a:lnSpc>
              <a:spcAft>
                <a:spcPts val="0"/>
              </a:spcAft>
              <a:buNone/>
              <a:defRPr/>
            </a:pPr>
            <a:endParaRPr lang="el-GR" altLang="el-GR" sz="2400" b="1"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Τον προγραμματισμό της επιθεώρησης. </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Τον εντοπισμό των κινδύνων που </a:t>
            </a:r>
            <a:r>
              <a:rPr lang="el-GR" altLang="el-GR" sz="2400" dirty="0" err="1" smtClean="0">
                <a:latin typeface="Calibri" panose="020F0502020204030204" pitchFamily="34" charset="0"/>
              </a:rPr>
              <a:t>εγκυμονούνται</a:t>
            </a:r>
            <a:r>
              <a:rPr lang="el-GR" altLang="el-GR" sz="2400" dirty="0" smtClean="0">
                <a:latin typeface="Calibri" panose="020F0502020204030204" pitchFamily="34" charset="0"/>
              </a:rPr>
              <a:t> στον Οργανισμό.</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3</a:t>
            </a:r>
            <a:r>
              <a:rPr lang="el-GR" altLang="el-GR" sz="2400" dirty="0" smtClean="0">
                <a:latin typeface="Calibri" panose="020F0502020204030204" pitchFamily="34" charset="0"/>
              </a:rPr>
              <a:t>. </a:t>
            </a:r>
            <a:r>
              <a:rPr lang="el-GR" altLang="el-GR" sz="2400" dirty="0">
                <a:latin typeface="Calibri" panose="020F0502020204030204" pitchFamily="34" charset="0"/>
              </a:rPr>
              <a:t>Τ</a:t>
            </a:r>
            <a:r>
              <a:rPr lang="el-GR" altLang="el-GR" sz="2400" dirty="0" smtClean="0">
                <a:latin typeface="Calibri" panose="020F0502020204030204" pitchFamily="34" charset="0"/>
              </a:rPr>
              <a:t>η διασφάλιση της ασφάλειας των πληροφοριών που θα προκύψουν από την επιθεώρηση καθώς και τη διαχείριση των εμπιστευτικών πληροφοριών.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524672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1124086"/>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95896" y="205164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4. Τις </a:t>
            </a:r>
            <a:r>
              <a:rPr lang="el-GR" altLang="el-GR" sz="2400" dirty="0">
                <a:latin typeface="Calibri" panose="020F0502020204030204" pitchFamily="34" charset="0"/>
              </a:rPr>
              <a:t>αρμοδιότητες των μελών της ομάδας </a:t>
            </a:r>
            <a:r>
              <a:rPr lang="el-GR" altLang="el-GR" sz="2400" dirty="0" smtClean="0">
                <a:latin typeface="Calibri" panose="020F0502020204030204" pitchFamily="34" charset="0"/>
              </a:rPr>
              <a:t>επιθεώρησης καθώς και τις ευθύνες τους (Συμπεριλαμβανομένου και του </a:t>
            </a:r>
            <a:r>
              <a:rPr lang="en-US" altLang="el-GR" sz="2400" dirty="0" smtClean="0">
                <a:latin typeface="Calibri" panose="020F0502020204030204" pitchFamily="34" charset="0"/>
              </a:rPr>
              <a:t>Team leader).</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5. Το δειγματοληπτικό σχήμα βάσει του οποίου θα διενεργηθούν οι απαραίτητοι έλεγχοι.</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a:t>
            </a:r>
            <a:r>
              <a:rPr lang="el-GR" altLang="el-GR" sz="2400" dirty="0">
                <a:latin typeface="Calibri" panose="020F0502020204030204" pitchFamily="34" charset="0"/>
              </a:rPr>
              <a:t>Τ</a:t>
            </a:r>
            <a:r>
              <a:rPr lang="el-GR" altLang="el-GR" sz="2400" dirty="0" smtClean="0">
                <a:latin typeface="Calibri" panose="020F0502020204030204" pitchFamily="34" charset="0"/>
              </a:rPr>
              <a:t>ο </a:t>
            </a:r>
            <a:r>
              <a:rPr lang="en-US" altLang="el-GR" sz="2400" dirty="0" smtClean="0">
                <a:latin typeface="Calibri" panose="020F0502020204030204" pitchFamily="34" charset="0"/>
              </a:rPr>
              <a:t>format</a:t>
            </a:r>
            <a:r>
              <a:rPr lang="el-GR" altLang="el-GR" sz="2400" dirty="0">
                <a:latin typeface="Calibri" panose="020F0502020204030204" pitchFamily="34" charset="0"/>
              </a:rPr>
              <a:t> </a:t>
            </a:r>
            <a:r>
              <a:rPr lang="el-GR" altLang="el-GR" sz="2400" dirty="0" smtClean="0">
                <a:latin typeface="Calibri" panose="020F0502020204030204" pitchFamily="34" charset="0"/>
              </a:rPr>
              <a:t>βάσει του οποίου θα καταγραφεί το </a:t>
            </a:r>
            <a:r>
              <a:rPr lang="en-US" altLang="el-GR" sz="2400" dirty="0" smtClean="0">
                <a:latin typeface="Calibri" panose="020F0502020204030204" pitchFamily="34" charset="0"/>
              </a:rPr>
              <a:t>report </a:t>
            </a:r>
            <a:r>
              <a:rPr lang="el-GR" altLang="el-GR" sz="2400" dirty="0" smtClean="0">
                <a:latin typeface="Calibri" panose="020F0502020204030204" pitchFamily="34" charset="0"/>
              </a:rPr>
              <a:t>προς την ανώτατη διοίκηση.</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14533253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4280" y="1124086"/>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2062186"/>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a:latin typeface="Calibri" panose="020F0502020204030204" pitchFamily="34" charset="0"/>
              </a:rPr>
              <a:t>7. Τ</a:t>
            </a:r>
            <a:r>
              <a:rPr lang="el-GR" altLang="el-GR" sz="2400" dirty="0" smtClean="0">
                <a:latin typeface="Calibri" panose="020F0502020204030204" pitchFamily="34" charset="0"/>
              </a:rPr>
              <a:t>ον </a:t>
            </a:r>
            <a:r>
              <a:rPr lang="el-GR" altLang="el-GR" sz="2400" dirty="0">
                <a:latin typeface="Calibri" panose="020F0502020204030204" pitchFamily="34" charset="0"/>
              </a:rPr>
              <a:t>τρόπο διαχείρισης των αρχείων που θα προκύψει από την επιθεώρηση.</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8. Τη διενέργεια επιπλέον επιθεωρήσεων εφόσον κριθεί αναγκαίο.</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9. Την ανασκόπηση της απόδοσης και των κινδύνων της επιθεώρησης και τον τρόπο με τον οποίο θα βελτιωθεί η απόδοση του προγράμματος ποιότητας.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6102869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47812" y="915665"/>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67904" y="1835621"/>
            <a:ext cx="8229600" cy="4347827"/>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Ο καθορισμός των πόρων που απαιτούνται για την επιθεώρηση θα πρέπει να λαμβάνει υπόψη του:</a:t>
            </a:r>
          </a:p>
          <a:p>
            <a:pPr marL="0" indent="0" defTabSz="914400" fontAlgn="auto">
              <a:lnSpc>
                <a:spcPct val="100000"/>
              </a:lnSpc>
              <a:spcAft>
                <a:spcPts val="0"/>
              </a:spcAft>
              <a:buNone/>
              <a:defRPr/>
            </a:pPr>
            <a:endParaRPr lang="el-GR" altLang="el-GR" sz="2400" b="1"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Τους διαθέσιμους οικονομικούς πόρους.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Τη μέθοδο που θα ακολουθηθεί για την αποτελεσματική επιθεώρηση.</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Τη διαθεσιμότητα των κατάλληλων επιθεωρητών.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1113836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851025" y="1115542"/>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ΕΙΣΑΓΩΓΗ</a:t>
            </a:r>
          </a:p>
        </p:txBody>
      </p:sp>
      <p:sp>
        <p:nvSpPr>
          <p:cNvPr id="4" name="Rectangle 3"/>
          <p:cNvSpPr txBox="1">
            <a:spLocks noChangeArrowheads="1"/>
          </p:cNvSpPr>
          <p:nvPr/>
        </p:nvSpPr>
        <p:spPr>
          <a:xfrm>
            <a:off x="1151880" y="2255366"/>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Το πρότυπο </a:t>
            </a:r>
            <a:r>
              <a:rPr lang="en-US" altLang="el-GR" sz="2400" dirty="0" smtClean="0">
                <a:latin typeface="Calibri" panose="020F0502020204030204" pitchFamily="34" charset="0"/>
              </a:rPr>
              <a:t>ISO </a:t>
            </a:r>
            <a:r>
              <a:rPr lang="el-GR" altLang="el-GR" sz="2400" dirty="0" smtClean="0">
                <a:latin typeface="Calibri" panose="020F0502020204030204" pitchFamily="34" charset="0"/>
              </a:rPr>
              <a:t>19011 δεν έχει απαιτήσεις αλλά παρέχει οδηγίες και κατευθυντήριες γραμμές αναφορικά με:</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Τον προγραμματισμό</a:t>
            </a:r>
            <a:r>
              <a:rPr lang="en-US" altLang="el-GR" sz="2400" dirty="0" smtClean="0">
                <a:latin typeface="Calibri" panose="020F0502020204030204" pitchFamily="34" charset="0"/>
              </a:rPr>
              <a:t> </a:t>
            </a:r>
            <a:r>
              <a:rPr lang="el-GR" altLang="el-GR" sz="2400" dirty="0" smtClean="0">
                <a:latin typeface="Calibri" panose="020F0502020204030204" pitchFamily="34" charset="0"/>
              </a:rPr>
              <a:t>μίας επιθεώρησης</a:t>
            </a:r>
          </a:p>
          <a:p>
            <a:pPr marL="0" indent="0" defTabSz="914400" fontAlgn="auto">
              <a:lnSpc>
                <a:spcPct val="100000"/>
              </a:lnSpc>
              <a:spcAft>
                <a:spcPts val="0"/>
              </a:spcAft>
              <a:buNone/>
              <a:defRPr/>
            </a:pPr>
            <a:r>
              <a:rPr lang="el-GR" altLang="el-GR" sz="2400" dirty="0" smtClean="0">
                <a:latin typeface="Calibri" panose="020F0502020204030204" pitchFamily="34" charset="0"/>
              </a:rPr>
              <a:t>2. Το σχεδιασμό της</a:t>
            </a:r>
          </a:p>
          <a:p>
            <a:pPr defTabSz="914400" fontAlgn="auto">
              <a:lnSpc>
                <a:spcPct val="100000"/>
              </a:lnSpc>
              <a:spcAft>
                <a:spcPts val="0"/>
              </a:spcAft>
              <a:buFont typeface="Wingdings" panose="05000000000000000000" pitchFamily="2" charset="2"/>
              <a:buNone/>
              <a:defRPr/>
            </a:pPr>
            <a:r>
              <a:rPr lang="el-GR" altLang="el-GR" sz="2400" dirty="0" smtClean="0">
                <a:latin typeface="Calibri" panose="020F0502020204030204" pitchFamily="34" charset="0"/>
              </a:rPr>
              <a:t>3. </a:t>
            </a:r>
            <a:r>
              <a:rPr lang="el-GR" altLang="el-GR" sz="2400" dirty="0">
                <a:latin typeface="Calibri" panose="020F0502020204030204" pitchFamily="34" charset="0"/>
              </a:rPr>
              <a:t>Τ</a:t>
            </a:r>
            <a:r>
              <a:rPr lang="el-GR" altLang="el-GR" sz="2400" dirty="0" smtClean="0">
                <a:latin typeface="Calibri" panose="020F0502020204030204" pitchFamily="34" charset="0"/>
              </a:rPr>
              <a:t>η μέθοδο διεξαγωγής της</a:t>
            </a:r>
          </a:p>
          <a:p>
            <a:pPr defTabSz="914400" fontAlgn="auto">
              <a:lnSpc>
                <a:spcPct val="100000"/>
              </a:lnSpc>
              <a:spcAft>
                <a:spcPts val="0"/>
              </a:spcAft>
              <a:buFont typeface="Wingdings" panose="05000000000000000000" pitchFamily="2" charset="2"/>
              <a:buNone/>
              <a:defRPr/>
            </a:pPr>
            <a:r>
              <a:rPr lang="el-GR" altLang="el-GR" sz="2400" dirty="0" smtClean="0">
                <a:latin typeface="Calibri" panose="020F0502020204030204" pitchFamily="34" charset="0"/>
              </a:rPr>
              <a:t>4. </a:t>
            </a:r>
            <a:r>
              <a:rPr lang="el-GR" altLang="el-GR" sz="2400" dirty="0">
                <a:latin typeface="Calibri" panose="020F0502020204030204" pitchFamily="34" charset="0"/>
              </a:rPr>
              <a:t>Τ</a:t>
            </a:r>
            <a:r>
              <a:rPr lang="el-GR" altLang="el-GR" sz="2400" dirty="0" smtClean="0">
                <a:latin typeface="Calibri" panose="020F0502020204030204" pitchFamily="34" charset="0"/>
              </a:rPr>
              <a:t>ις αρμοδιότητες των επιθεωρητών</a:t>
            </a:r>
          </a:p>
          <a:p>
            <a:pPr defTabSz="914400" fontAlgn="auto">
              <a:lnSpc>
                <a:spcPct val="100000"/>
              </a:lnSpc>
              <a:spcAft>
                <a:spcPts val="0"/>
              </a:spcAft>
              <a:buFont typeface="Wingdings" panose="05000000000000000000" pitchFamily="2" charset="2"/>
              <a:buNone/>
              <a:defRPr/>
            </a:pPr>
            <a:r>
              <a:rPr lang="el-GR" altLang="el-GR" sz="2400" dirty="0" smtClean="0">
                <a:latin typeface="Calibri" panose="020F0502020204030204" pitchFamily="34" charset="0"/>
              </a:rPr>
              <a:t>5. </a:t>
            </a:r>
            <a:r>
              <a:rPr lang="el-GR" altLang="el-GR" sz="2400" dirty="0">
                <a:latin typeface="Calibri" panose="020F0502020204030204" pitchFamily="34" charset="0"/>
              </a:rPr>
              <a:t>Τ</a:t>
            </a:r>
            <a:r>
              <a:rPr lang="el-GR" altLang="el-GR" sz="2400" dirty="0" smtClean="0">
                <a:latin typeface="Calibri" panose="020F0502020204030204" pitchFamily="34" charset="0"/>
              </a:rPr>
              <a:t>ην αξιολόγηση τους.</a:t>
            </a: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40422764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00460" y="1180492"/>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ΣΤΟΧΟΣ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0460" y="2123653"/>
            <a:ext cx="8229600" cy="4331952"/>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Το εύρος του προγράμματος επιθεώρησης καθώς και τους κινδύνους του προγράμματος.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5</a:t>
            </a:r>
            <a:r>
              <a:rPr lang="el-GR" altLang="el-GR" sz="2400" dirty="0" smtClean="0">
                <a:latin typeface="Calibri" panose="020F0502020204030204" pitchFamily="34" charset="0"/>
              </a:rPr>
              <a:t>. Τη διαθεσιμότητα των πληροφοριών καθώς και τις τηλεπικοινωνιακές τεχνολογίες.</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Τον χρόνο πιθανών ταξιδιών καθώς και το αντίστοιχο κόστος. (Εισιτήρια, διαμονή </a:t>
            </a:r>
            <a:r>
              <a:rPr lang="el-GR" altLang="el-GR" sz="2400" dirty="0" err="1" smtClean="0">
                <a:latin typeface="Calibri" panose="020F0502020204030204" pitchFamily="34" charset="0"/>
              </a:rPr>
              <a:t>κλπ</a:t>
            </a:r>
            <a:r>
              <a:rPr lang="el-GR" altLang="el-GR" sz="2400" dirty="0" smtClean="0">
                <a:latin typeface="Calibri" panose="020F0502020204030204" pitchFamily="34" charset="0"/>
              </a:rPr>
              <a:t>).</a:t>
            </a:r>
          </a:p>
        </p:txBody>
      </p:sp>
    </p:spTree>
    <p:extLst>
      <p:ext uri="{BB962C8B-B14F-4D97-AF65-F5344CB8AC3E}">
        <p14:creationId xmlns:p14="http://schemas.microsoft.com/office/powerpoint/2010/main" val="2107731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1124086"/>
            <a:ext cx="864096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ΕΦΑΡΜΟΓΗ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23480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Γενικά:</a:t>
            </a:r>
          </a:p>
          <a:p>
            <a:pPr marL="0" indent="0" defTabSz="914400" fontAlgn="auto">
              <a:lnSpc>
                <a:spcPct val="100000"/>
              </a:lnSpc>
              <a:spcAft>
                <a:spcPts val="0"/>
              </a:spcAft>
              <a:buNone/>
              <a:defRPr/>
            </a:pPr>
            <a:r>
              <a:rPr lang="el-GR" altLang="el-GR" sz="2400" dirty="0" smtClean="0">
                <a:latin typeface="Calibri" panose="020F0502020204030204" pitchFamily="34" charset="0"/>
              </a:rPr>
              <a:t>Η κάθε επιθεώρηση θα πρέπει πάντοτε να βασίζεται σε τεκμηριωμένα ευρήματα και τα κριτήρια πρέπει να είναι απόλυτα καθορισμένα.</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Η επιθεώρηση πρέπει να λαμβάνει υπόψη της: </a:t>
            </a:r>
          </a:p>
          <a:p>
            <a:pPr marL="0" indent="0" defTabSz="914400" fontAlgn="auto">
              <a:lnSpc>
                <a:spcPct val="100000"/>
              </a:lnSpc>
              <a:spcAft>
                <a:spcPts val="0"/>
              </a:spcAft>
              <a:buNone/>
              <a:defRPr/>
            </a:pPr>
            <a:r>
              <a:rPr lang="el-GR" altLang="el-GR" sz="2400" dirty="0" smtClean="0">
                <a:latin typeface="Calibri" panose="020F0502020204030204" pitchFamily="34" charset="0"/>
              </a:rPr>
              <a:t>1. Τις παραμέτρους συμμόρφωσης του συστήματος διοίκησης σύμφωνα με τα πρότυπα καθώς και τις απαιτήσεις του κάθε συστήματος.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7891453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1124086"/>
            <a:ext cx="864096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ΕΦΑΡΜΟΓΗ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23480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2. Τις παραμέτρους συμμόρφωσης των προϊόντων, των διαδικασιών καθώς και λειτουργιών.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Την αποτίμηση της ικανότητας του συστήματος να ανταποκριθεί στις νομοθετικές απαιτήσεις.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4</a:t>
            </a:r>
            <a:r>
              <a:rPr lang="el-GR" altLang="el-GR" sz="2400" dirty="0" smtClean="0">
                <a:latin typeface="Calibri" panose="020F0502020204030204" pitchFamily="34" charset="0"/>
              </a:rPr>
              <a:t>. Την αξιολόγηση της αποτελεσματικότητας του συστήματος.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5</a:t>
            </a:r>
            <a:r>
              <a:rPr lang="el-GR" altLang="el-GR" sz="2400" dirty="0" smtClean="0">
                <a:latin typeface="Calibri" panose="020F0502020204030204" pitchFamily="34" charset="0"/>
              </a:rPr>
              <a:t>. Την αναγνώριση  πιθανών σημείων για βελτίωση.</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1181921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1124086"/>
            <a:ext cx="864096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ΕΦΑΡΜΟΓΗ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23480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ΤΑ ΕΙΔΗ ΤΩΝ ΕΠΙΘΕΩΡΗΣΕΩΝ: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a:t>
            </a:r>
            <a:r>
              <a:rPr lang="en-US" altLang="el-GR" sz="2400" dirty="0" smtClean="0">
                <a:latin typeface="Calibri" panose="020F0502020204030204" pitchFamily="34" charset="0"/>
              </a:rPr>
              <a:t>On-site with human interaction</a:t>
            </a:r>
          </a:p>
          <a:p>
            <a:pPr marL="0" indent="0" defTabSz="914400" fontAlgn="auto">
              <a:lnSpc>
                <a:spcPct val="100000"/>
              </a:lnSpc>
              <a:spcAft>
                <a:spcPts val="0"/>
              </a:spcAft>
              <a:buNone/>
              <a:defRPr/>
            </a:pPr>
            <a:r>
              <a:rPr lang="el-GR" altLang="el-GR" sz="2400" dirty="0" smtClean="0">
                <a:latin typeface="Calibri" panose="020F0502020204030204" pitchFamily="34" charset="0"/>
              </a:rPr>
              <a:t>Η πλέον συνηθισμένη μέθοδος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a:t>
            </a:r>
            <a:r>
              <a:rPr lang="en-US" altLang="el-GR" sz="2400" dirty="0" smtClean="0">
                <a:latin typeface="Calibri" panose="020F0502020204030204" pitchFamily="34" charset="0"/>
              </a:rPr>
              <a:t>On-site without human interaction</a:t>
            </a:r>
          </a:p>
          <a:p>
            <a:pPr marL="0" indent="0" defTabSz="914400" fontAlgn="auto">
              <a:lnSpc>
                <a:spcPct val="100000"/>
              </a:lnSpc>
              <a:spcAft>
                <a:spcPts val="0"/>
              </a:spcAft>
              <a:buNone/>
              <a:defRPr/>
            </a:pPr>
            <a:r>
              <a:rPr lang="el-GR" altLang="el-GR" sz="2400" dirty="0" smtClean="0">
                <a:latin typeface="Calibri" panose="020F0502020204030204" pitchFamily="34" charset="0"/>
              </a:rPr>
              <a:t>Παρατηρήσεις στην εργασία, δειγματοληψία προϊόντων.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7926617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1124086"/>
            <a:ext cx="864096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ΕΦΑΡΜΟΓΗ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23480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ΤΑ ΕΙΔΗ ΤΩΝ ΕΠΙΘΕΩΡΗΣΕΩΝ: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a:t>
            </a:r>
            <a:r>
              <a:rPr lang="en-US" altLang="el-GR" sz="2400" dirty="0" smtClean="0">
                <a:latin typeface="Calibri" panose="020F0502020204030204" pitchFamily="34" charset="0"/>
              </a:rPr>
              <a:t>Remote with human interaction</a:t>
            </a:r>
          </a:p>
          <a:p>
            <a:pPr marL="0" indent="0" defTabSz="914400" fontAlgn="auto">
              <a:lnSpc>
                <a:spcPct val="100000"/>
              </a:lnSpc>
              <a:spcAft>
                <a:spcPts val="0"/>
              </a:spcAft>
              <a:buNone/>
              <a:defRPr/>
            </a:pPr>
            <a:r>
              <a:rPr lang="el-GR" altLang="el-GR" sz="2400" dirty="0" smtClean="0">
                <a:latin typeface="Calibri" panose="020F0502020204030204" pitchFamily="34" charset="0"/>
              </a:rPr>
              <a:t>Μέσω τηλεδιάσκεψης, </a:t>
            </a:r>
            <a:r>
              <a:rPr lang="en-US" altLang="el-GR" sz="2400" dirty="0" smtClean="0">
                <a:latin typeface="Calibri" panose="020F0502020204030204" pitchFamily="34" charset="0"/>
              </a:rPr>
              <a:t>e-mail </a:t>
            </a:r>
            <a:r>
              <a:rPr lang="el-GR" altLang="el-GR" sz="2400" dirty="0" err="1" smtClean="0">
                <a:latin typeface="Calibri" panose="020F0502020204030204" pitchFamily="34" charset="0"/>
              </a:rPr>
              <a:t>κλπ</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4</a:t>
            </a:r>
            <a:r>
              <a:rPr lang="el-GR" altLang="el-GR" sz="2400" dirty="0" smtClean="0">
                <a:latin typeface="Calibri" panose="020F0502020204030204" pitchFamily="34" charset="0"/>
              </a:rPr>
              <a:t>. </a:t>
            </a:r>
            <a:r>
              <a:rPr lang="en-US" altLang="el-GR" sz="2400" dirty="0" smtClean="0">
                <a:latin typeface="Calibri" panose="020F0502020204030204" pitchFamily="34" charset="0"/>
              </a:rPr>
              <a:t>Remote without human interaction</a:t>
            </a:r>
          </a:p>
          <a:p>
            <a:pPr marL="0" indent="0" defTabSz="914400" fontAlgn="auto">
              <a:lnSpc>
                <a:spcPct val="100000"/>
              </a:lnSpc>
              <a:spcAft>
                <a:spcPts val="0"/>
              </a:spcAft>
              <a:buNone/>
              <a:defRPr/>
            </a:pPr>
            <a:r>
              <a:rPr lang="el-GR" altLang="el-GR" sz="2400" dirty="0" smtClean="0">
                <a:latin typeface="Calibri" panose="020F0502020204030204" pitchFamily="34" charset="0"/>
              </a:rPr>
              <a:t>Ανάλυση δεδομένων, Εργαστηριακοί έλεγχοι.</a:t>
            </a:r>
          </a:p>
        </p:txBody>
      </p:sp>
    </p:spTree>
    <p:extLst>
      <p:ext uri="{BB962C8B-B14F-4D97-AF65-F5344CB8AC3E}">
        <p14:creationId xmlns:p14="http://schemas.microsoft.com/office/powerpoint/2010/main" val="13511529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1124086"/>
            <a:ext cx="864096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ΕΦΑΡΜΟΓΗ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23480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ΤΕΧΝΙΚΕΣ ΕΠΙΘΕΩΡΗΣΕΩΝ: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Οριζόντια επιθεώρηση κατά τη διάρκεια της οποίας ελέγχεται η αλληλεπίδραση των λειτουργιών του οργανισμού.</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Κάθετη επιθεώρηση κατά τη διάρκεια της οποίας, ελέγχεται η κάθε λειτουργία ξεχωριστά εντελώς αποκομμένα από τις υπόλοιπες.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4412772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1124086"/>
            <a:ext cx="864096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ΕΦΑΡΜΟΓΗ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23480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Για να αποφασιστεί η σύνθεση της ομάδα επιθεώρησης πρέπει να ληφθεί υπόψη:</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Η πολυπλοκότητα του επιθεωρούμενου οργανισμού. </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Η μέθοδος της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οι νομικές και οι λοιπές απαιτήσεις τις οποίες ο οργανισμός πρέπει να πληροί.</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5706299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66440" y="899517"/>
            <a:ext cx="6336704"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ΕΦΑΡΜΟΓΗ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57560" y="1979637"/>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4. Η ανάγκη να διασφαλιστεί η αντικειμενικότητα του ελέγχου.</a:t>
            </a:r>
          </a:p>
          <a:p>
            <a:pPr marL="0" indent="0" defTabSz="914400" fontAlgn="auto">
              <a:lnSpc>
                <a:spcPct val="100000"/>
              </a:lnSpc>
              <a:spcAft>
                <a:spcPts val="0"/>
              </a:spcAft>
              <a:buNone/>
              <a:defRPr/>
            </a:pPr>
            <a:r>
              <a:rPr lang="el-GR" altLang="el-GR" sz="2400" dirty="0" smtClean="0">
                <a:latin typeface="Calibri" panose="020F0502020204030204" pitchFamily="34" charset="0"/>
              </a:rPr>
              <a:t>(Δεν πρέπει να υπάρχει εξάρτιση ή συμφέρον ανάμεσα στους επιθεωρητές και τους επιθεωρούμενους.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5. Η ικανότητα της ομάδας να επικοινωνεί αποτελεσματικά με τους επιθεωρούμενους.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Οι δεξιότητες και οι γνώσεις των επιθεωρητών ώστε να είναι σε θέση να αντιληφθούν τις ιδιαιτερότητες του οργανισμού. (Όπου απαιτείται είναι δυνατό ένας ειδικός να συνοδεύει την ομάδα ώστε να γίνονται κατανοητές οι ιδιαιτερότητες του οργανισμού).</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810705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460202" y="664368"/>
            <a:ext cx="5812358"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ΕΦΑΡΜΟΓΗ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439912" y="1442789"/>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Τα αποτελέσματα της επιθεώρησης πρέπει να περιλαμβάνουν: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Την ανασκόπηση και την αποδοχή των ευρημάτων από την πλευρά του οργανισμού. (Η τεκμηρίωση των ευρημάτων πρέπει να είναι επαρκής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a:t>
            </a:r>
            <a:r>
              <a:rPr lang="el-GR" altLang="el-GR" sz="2400" dirty="0">
                <a:latin typeface="Calibri" panose="020F0502020204030204" pitchFamily="34" charset="0"/>
              </a:rPr>
              <a:t>Τ</a:t>
            </a:r>
            <a:r>
              <a:rPr lang="el-GR" altLang="el-GR" sz="2400" dirty="0" smtClean="0">
                <a:latin typeface="Calibri" panose="020F0502020204030204" pitchFamily="34" charset="0"/>
              </a:rPr>
              <a:t>ην ανασκόπηση του «</a:t>
            </a:r>
            <a:r>
              <a:rPr lang="en-US" altLang="el-GR" sz="2400" dirty="0" smtClean="0">
                <a:latin typeface="Calibri" panose="020F0502020204030204" pitchFamily="34" charset="0"/>
              </a:rPr>
              <a:t>root cause analysis</a:t>
            </a:r>
            <a:r>
              <a:rPr lang="el-GR" altLang="el-GR" sz="2400" dirty="0" smtClean="0">
                <a:latin typeface="Calibri" panose="020F0502020204030204" pitchFamily="34" charset="0"/>
              </a:rPr>
              <a:t>» για τις μη συμμορφώσεις. </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Την διανομή της τελικής έκθεσης στην ανώτατη διοίκηση.</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Τον καθορισμό των σημείων για τα οποία πρέπει να παρακολουθηθούν.</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16660804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1124086"/>
            <a:ext cx="8856984"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ΠΑΡΑΚΟΛΟΥΘΗΣΗ</a:t>
            </a:r>
            <a:r>
              <a:rPr lang="el-GR" altLang="el-GR" sz="2800" b="1" dirty="0" smtClean="0"/>
              <a:t> </a:t>
            </a:r>
            <a:r>
              <a:rPr lang="el-GR" altLang="el-GR" sz="2800" b="1" dirty="0" smtClean="0"/>
              <a:t>ΤΟΥ </a:t>
            </a:r>
            <a:r>
              <a:rPr lang="el-GR" altLang="el-GR" sz="2800" b="1" dirty="0" smtClean="0"/>
              <a:t>ΠΡΟΓΡΑΜΜΑΤΟΣ</a:t>
            </a:r>
            <a:endParaRPr lang="el-GR" altLang="el-GR" sz="2800" b="1" dirty="0" smtClean="0"/>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04280" y="176868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Ο υπεύθυνος για το πρόγραμμα επιθεώρησης, πρέπει να διασφαλίζει ότι τα αρχεία που προκύπτουν θα συντηρούνται και πρέπει να περιλαμβάνουν: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Τεκμηριωμένο πρόγραμμα επιθεώρησης.</a:t>
            </a: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r>
              <a:rPr lang="en-US" altLang="el-GR" sz="2400" dirty="0" smtClean="0">
                <a:latin typeface="Calibri" panose="020F0502020204030204" pitchFamily="34" charset="0"/>
              </a:rPr>
              <a:t>2. </a:t>
            </a:r>
            <a:r>
              <a:rPr lang="el-GR" altLang="el-GR" sz="2400" dirty="0">
                <a:latin typeface="Calibri" panose="020F0502020204030204" pitchFamily="34" charset="0"/>
              </a:rPr>
              <a:t>Τ</a:t>
            </a:r>
            <a:r>
              <a:rPr lang="el-GR" altLang="el-GR" sz="2400" dirty="0" smtClean="0">
                <a:latin typeface="Calibri" panose="020F0502020204030204" pitchFamily="34" charset="0"/>
              </a:rPr>
              <a:t>α ρίσκα του προγράμματος.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Την ανασκόπηση της αποτελεσματικότητας του προγράμματος.</a:t>
            </a:r>
          </a:p>
        </p:txBody>
      </p:sp>
    </p:spTree>
    <p:extLst>
      <p:ext uri="{BB962C8B-B14F-4D97-AF65-F5344CB8AC3E}">
        <p14:creationId xmlns:p14="http://schemas.microsoft.com/office/powerpoint/2010/main" val="2455362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851025" y="1115542"/>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ΕΙΣΑΓΩΓΗ</a:t>
            </a:r>
          </a:p>
        </p:txBody>
      </p:sp>
      <p:sp>
        <p:nvSpPr>
          <p:cNvPr id="4" name="Rectangle 3"/>
          <p:cNvSpPr txBox="1">
            <a:spLocks noChangeArrowheads="1"/>
          </p:cNvSpPr>
          <p:nvPr/>
        </p:nvSpPr>
        <p:spPr>
          <a:xfrm>
            <a:off x="1151880" y="1907629"/>
            <a:ext cx="8568952"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Μπορεί να εφαρμοστεί από μία πληθώρα χρηστών όπως: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Επιθεωρητές.</a:t>
            </a:r>
          </a:p>
          <a:p>
            <a:pPr marL="0" indent="0" defTabSz="914400" fontAlgn="auto">
              <a:lnSpc>
                <a:spcPct val="100000"/>
              </a:lnSpc>
              <a:spcAft>
                <a:spcPts val="0"/>
              </a:spcAft>
              <a:buNone/>
              <a:defRPr/>
            </a:pPr>
            <a:r>
              <a:rPr lang="el-GR" altLang="el-GR" sz="2400" dirty="0" smtClean="0">
                <a:latin typeface="Calibri" panose="020F0502020204030204" pitchFamily="34" charset="0"/>
              </a:rPr>
              <a:t>2. Διαχειριστές συστημάτων</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a:t>
            </a:r>
            <a:r>
              <a:rPr lang="en-US" altLang="el-GR" sz="2400" dirty="0" smtClean="0">
                <a:latin typeface="Calibri" panose="020F0502020204030204" pitchFamily="34" charset="0"/>
              </a:rPr>
              <a:t>Managers</a:t>
            </a:r>
            <a:r>
              <a:rPr lang="el-GR" altLang="el-GR" sz="2400" dirty="0" smtClean="0">
                <a:latin typeface="Calibri" panose="020F0502020204030204" pitchFamily="34" charset="0"/>
              </a:rPr>
              <a:t>.</a:t>
            </a: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endParaRPr lang="en-US"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Σε όλους τους οργανισμούς που απαιτούν εσωτερικές ή εξωτερικές επιθεωρήσεις συστημάτων διοίκησης ή εφαρμόζουν προγράμματα επιθεωρήσεων. </a:t>
            </a:r>
          </a:p>
          <a:p>
            <a:pPr marL="0" indent="0" defTabSz="914400" fontAlgn="auto">
              <a:lnSpc>
                <a:spcPct val="100000"/>
              </a:lnSpc>
              <a:spcAft>
                <a:spcPts val="0"/>
              </a:spcAft>
              <a:buNone/>
              <a:defRPr/>
            </a:pPr>
            <a:r>
              <a:rPr lang="el-GR" altLang="el-GR" sz="2400" dirty="0" smtClean="0">
                <a:latin typeface="Calibri" panose="020F0502020204030204" pitchFamily="34" charset="0"/>
              </a:rPr>
              <a:t>Επιπλέον η </a:t>
            </a:r>
            <a:r>
              <a:rPr lang="en-US" altLang="el-GR" sz="2400" dirty="0" smtClean="0">
                <a:latin typeface="Calibri" panose="020F0502020204030204" pitchFamily="34" charset="0"/>
              </a:rPr>
              <a:t> </a:t>
            </a:r>
            <a:r>
              <a:rPr lang="el-GR" altLang="el-GR" sz="2400" dirty="0" smtClean="0">
                <a:latin typeface="Calibri" panose="020F0502020204030204" pitchFamily="34" charset="0"/>
              </a:rPr>
              <a:t>χρήση του μπορεί να επεκταθεί για </a:t>
            </a:r>
            <a:r>
              <a:rPr lang="el-GR" altLang="el-GR" sz="2400" dirty="0" err="1" smtClean="0">
                <a:latin typeface="Calibri" panose="020F0502020204030204" pitchFamily="34" charset="0"/>
              </a:rPr>
              <a:t>αυτοπιστοποίηση</a:t>
            </a:r>
            <a:r>
              <a:rPr lang="el-GR" altLang="el-GR" sz="2400" dirty="0" smtClean="0">
                <a:latin typeface="Calibri" panose="020F0502020204030204" pitchFamily="34" charset="0"/>
              </a:rPr>
              <a:t>.</a:t>
            </a: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10547048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38659" y="907125"/>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ΠΑΡΑΚΟΛΟΥΘΗΣΗΤΟΥ ΠΡΟΓΡΑΜΜΑΤΟΣ</a:t>
            </a:r>
            <a:endParaRPr lang="el-GR" altLang="el-GR" sz="2800" b="1" dirty="0" smtClean="0"/>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9" y="205164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4. Τις μη συμμορφώσεις.</a:t>
            </a: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5</a:t>
            </a:r>
            <a:r>
              <a:rPr lang="en-US" altLang="el-GR" sz="2400" dirty="0" smtClean="0">
                <a:latin typeface="Calibri" panose="020F0502020204030204" pitchFamily="34" charset="0"/>
              </a:rPr>
              <a:t>. </a:t>
            </a:r>
            <a:r>
              <a:rPr lang="el-GR" altLang="el-GR" sz="2400" dirty="0">
                <a:latin typeface="Calibri" panose="020F0502020204030204" pitchFamily="34" charset="0"/>
              </a:rPr>
              <a:t>Τ</a:t>
            </a:r>
            <a:r>
              <a:rPr lang="el-GR" altLang="el-GR" sz="2400" dirty="0" smtClean="0">
                <a:latin typeface="Calibri" panose="020F0502020204030204" pitchFamily="34" charset="0"/>
              </a:rPr>
              <a:t>ις διορθωτικές και προληπτικές ενέργειες.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Τα ευρήματα που πρέπει να παρακολουθηθούν.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7. Τα μέλη της ομάδας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8. Οι αρμοδιότητες των μελών της ομάδας.</a:t>
            </a: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spTree>
    <p:extLst>
      <p:ext uri="{BB962C8B-B14F-4D97-AF65-F5344CB8AC3E}">
        <p14:creationId xmlns:p14="http://schemas.microsoft.com/office/powerpoint/2010/main" val="7810434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38659" y="907125"/>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ΠΑΡΑΚΟΛΟΥΘΗΣΗ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9" y="1907629"/>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Ο υπεύθυνος που διαχειρίζεται το πρόγραμμα πρέπει να παρακολουθεί την εφαρμογή του</a:t>
            </a:r>
            <a:r>
              <a:rPr lang="en-US" altLang="el-GR" sz="2400" b="1" dirty="0">
                <a:latin typeface="Calibri" panose="020F0502020204030204" pitchFamily="34" charset="0"/>
              </a:rPr>
              <a:t> </a:t>
            </a:r>
            <a:r>
              <a:rPr lang="el-GR" altLang="el-GR" sz="2400" b="1" dirty="0" smtClean="0">
                <a:latin typeface="Calibri" panose="020F0502020204030204" pitchFamily="34" charset="0"/>
              </a:rPr>
              <a:t>λαμβάνοντας υπόψη:</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Τη συμμόρφωση με το πρόγραμμα επιθεώρησης, το χρονοδιάγραμμα και τα αντικείμενα που επιθεωρούνται.</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Την απόδοση της ομάδας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Την ανατροφοδότηση από την ανώτατη διοίκηση, τους επιθεωρούμενους και τους επιθεωρητές.</a:t>
            </a: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spTree>
    <p:extLst>
      <p:ext uri="{BB962C8B-B14F-4D97-AF65-F5344CB8AC3E}">
        <p14:creationId xmlns:p14="http://schemas.microsoft.com/office/powerpoint/2010/main" val="26826453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38659" y="907125"/>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ΠΑΡΑΚΟΛΟΥΘΗΣΗ ΤΟΥ ΠΡΟΓΡΑΜΜΑΤΟΣ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23478" y="1763613"/>
            <a:ext cx="8469362"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Μερικοί παράγοντες που μπορεί να οδηγήσουν σε τροποποίηση του προγράμματος ποιότητας είναι:</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Τα ευρήματα κατά τη διάρκεια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Πιθανές αλλαγές στο σύστημα διοίκησης του επιθεωρούμενου οργανισμού.</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Αλλαγές στην τυποποίηση ή στη νομοθεσία.</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Αλλαγές σε κρίσιμους προμηθευτές.</a:t>
            </a: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spTree>
    <p:extLst>
      <p:ext uri="{BB962C8B-B14F-4D97-AF65-F5344CB8AC3E}">
        <p14:creationId xmlns:p14="http://schemas.microsoft.com/office/powerpoint/2010/main" val="19959546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907125"/>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ΑΝΑΣΚΟΠΙΣΗ ΚΑΙ ΒΕΛΤΙΩΣΗ ΤΟΥ ΠΡΟΓΡΑΜΜΑΤΟΣ </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9" y="205164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Το πρόγραμμα επιθεώρησης πρέπει να ανασκοπείται ώστε να αποτιμάται η εγκυρότητα του.</a:t>
            </a:r>
          </a:p>
          <a:p>
            <a:pPr marL="0" indent="0" defTabSz="914400" fontAlgn="auto">
              <a:lnSpc>
                <a:spcPct val="100000"/>
              </a:lnSpc>
              <a:spcAft>
                <a:spcPts val="0"/>
              </a:spcAft>
              <a:buNone/>
              <a:defRPr/>
            </a:pPr>
            <a:r>
              <a:rPr lang="el-GR" altLang="el-GR" sz="2400" dirty="0" smtClean="0">
                <a:latin typeface="Calibri" panose="020F0502020204030204" pitchFamily="34" charset="0"/>
              </a:rPr>
              <a:t>Η ανασκόπηση πρέπει να περιλαμβάνει τα παρακάτω:</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Αποτελέσματα και τάσεις από την παρακολούθηση του προγράμματος.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Συμμόρφωση με τις διαδικασίες του προγράμματος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Τα αρχεία του προγράμματος.</a:t>
            </a: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spTree>
    <p:extLst>
      <p:ext uri="{BB962C8B-B14F-4D97-AF65-F5344CB8AC3E}">
        <p14:creationId xmlns:p14="http://schemas.microsoft.com/office/powerpoint/2010/main" val="1437043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38658" y="907125"/>
            <a:ext cx="852618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a:t>ΑΝΑΣΚΟΠΙΣΗ ΚΑΙ ΒΕΛΤΙΩΣΗ ΤΟΥ ΠΡΟΓΡΑΜΜΑΤΟΣ </a:t>
            </a:r>
          </a:p>
        </p:txBody>
      </p:sp>
      <p:sp>
        <p:nvSpPr>
          <p:cNvPr id="4" name="Rectangle 3"/>
          <p:cNvSpPr txBox="1">
            <a:spLocks noChangeArrowheads="1"/>
          </p:cNvSpPr>
          <p:nvPr/>
        </p:nvSpPr>
        <p:spPr>
          <a:xfrm>
            <a:off x="1151880" y="2195662"/>
            <a:ext cx="8229600" cy="3256236"/>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9" y="2051645"/>
            <a:ext cx="8229600" cy="4824535"/>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4. Εναλλακτικές ή νέες μεθόδους επιθεωρήσεων.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5. Ζητήματα ασφάλειας πληροφοριών.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Η αποτελεσματικότητα των μέτρων που αφορούν τους κινδύνους του προγράμματος.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7. Ζητήματα που αφορούν τη συνεχή βελτίωση των επιθεωρητών.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spTree>
    <p:extLst>
      <p:ext uri="{BB962C8B-B14F-4D97-AF65-F5344CB8AC3E}">
        <p14:creationId xmlns:p14="http://schemas.microsoft.com/office/powerpoint/2010/main" val="18787039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38659" y="907125"/>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ΔΙΕΝΕΡΓΕΙΑ ΤΗΣ ΕΠΙΘΕΩΡΗΣΗΣ</a:t>
            </a:r>
          </a:p>
        </p:txBody>
      </p:sp>
      <p:sp>
        <p:nvSpPr>
          <p:cNvPr id="4" name="Rectangle 3"/>
          <p:cNvSpPr txBox="1">
            <a:spLocks noChangeArrowheads="1"/>
          </p:cNvSpPr>
          <p:nvPr/>
        </p:nvSpPr>
        <p:spPr>
          <a:xfrm>
            <a:off x="1151880" y="2195662"/>
            <a:ext cx="8229600" cy="3256236"/>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9" y="2051645"/>
            <a:ext cx="8229600" cy="4824535"/>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Ξεκινώντας την επιθεώρηση</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Από τη στιγμή αυτή και ύστερα η ευθύνη της επιθεώρησης μετατοπίζεται στον Υπεύθυνο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spTree>
    <p:extLst>
      <p:ext uri="{BB962C8B-B14F-4D97-AF65-F5344CB8AC3E}">
        <p14:creationId xmlns:p14="http://schemas.microsoft.com/office/powerpoint/2010/main" val="533981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982334" y="499718"/>
            <a:ext cx="4608512"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ΔΙΑΔΙΚΑΣΙΑ ΕΠΙΘΕΩΡΗΣΗΣ</a:t>
            </a:r>
          </a:p>
        </p:txBody>
      </p:sp>
      <p:sp>
        <p:nvSpPr>
          <p:cNvPr id="4" name="Rectangle 3"/>
          <p:cNvSpPr txBox="1">
            <a:spLocks noChangeArrowheads="1"/>
          </p:cNvSpPr>
          <p:nvPr/>
        </p:nvSpPr>
        <p:spPr>
          <a:xfrm>
            <a:off x="1151880" y="2195662"/>
            <a:ext cx="8229600" cy="3256236"/>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9" y="2051645"/>
            <a:ext cx="8229600" cy="4824535"/>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pic>
        <p:nvPicPr>
          <p:cNvPr id="5" name="Εικόνα 4"/>
          <p:cNvPicPr>
            <a:picLocks noChangeAspect="1"/>
          </p:cNvPicPr>
          <p:nvPr/>
        </p:nvPicPr>
        <p:blipFill>
          <a:blip r:embed="rId2"/>
          <a:stretch>
            <a:fillRect/>
          </a:stretch>
        </p:blipFill>
        <p:spPr>
          <a:xfrm>
            <a:off x="2232000" y="1555197"/>
            <a:ext cx="5907536" cy="5456393"/>
          </a:xfrm>
          <a:prstGeom prst="rect">
            <a:avLst/>
          </a:prstGeom>
        </p:spPr>
      </p:pic>
      <p:sp>
        <p:nvSpPr>
          <p:cNvPr id="9" name="Βέλος: Κάτω 4"/>
          <p:cNvSpPr/>
          <p:nvPr/>
        </p:nvSpPr>
        <p:spPr>
          <a:xfrm>
            <a:off x="5122282" y="2037254"/>
            <a:ext cx="331177" cy="501667"/>
          </a:xfrm>
          <a:custGeom>
            <a:avLst>
              <a:gd name="f0" fmla="val 1447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pin 0 f1 10800"/>
              <a:gd name="f15" fmla="pin 0 f0 21600"/>
              <a:gd name="f16" fmla="*/ f10 f2 1"/>
              <a:gd name="f17" fmla="*/ f11 f2 1"/>
              <a:gd name="f18" fmla="val f14"/>
              <a:gd name="f19" fmla="val f15"/>
              <a:gd name="f20" fmla="+- 21600 0 f14"/>
              <a:gd name="f21" fmla="*/ f14 f12 1"/>
              <a:gd name="f22" fmla="*/ f15 f13 1"/>
              <a:gd name="f23" fmla="*/ 0 f13 1"/>
              <a:gd name="f24" fmla="*/ 0 f12 1"/>
              <a:gd name="f25" fmla="*/ f16 1 f4"/>
              <a:gd name="f26" fmla="*/ 21600 f12 1"/>
              <a:gd name="f27" fmla="*/ f17 1 f4"/>
              <a:gd name="f28" fmla="+- 21600 0 f19"/>
              <a:gd name="f29" fmla="*/ f18 f12 1"/>
              <a:gd name="f30" fmla="*/ f20 f12 1"/>
              <a:gd name="f31" fmla="*/ f19 f13 1"/>
              <a:gd name="f32" fmla="+- f25 0 f3"/>
              <a:gd name="f33" fmla="+- f27 0 f3"/>
              <a:gd name="f34" fmla="*/ f28 f18 1"/>
              <a:gd name="f35" fmla="*/ f34 1 10800"/>
              <a:gd name="f36" fmla="+- f19 f35 0"/>
              <a:gd name="f37" fmla="*/ f36 f13 1"/>
            </a:gdLst>
            <a:ahLst>
              <a:ahXY gdRefX="f1" minX="f7" maxX="f9" gdRefY="f0" minY="f7" maxY="f8">
                <a:pos x="f21" y="f22"/>
              </a:ahXY>
            </a:ahLst>
            <a:cxnLst>
              <a:cxn ang="3cd4">
                <a:pos x="hc" y="t"/>
              </a:cxn>
              <a:cxn ang="0">
                <a:pos x="r" y="vc"/>
              </a:cxn>
              <a:cxn ang="cd4">
                <a:pos x="hc" y="b"/>
              </a:cxn>
              <a:cxn ang="cd2">
                <a:pos x="l" y="vc"/>
              </a:cxn>
              <a:cxn ang="f32">
                <a:pos x="f24" y="f31"/>
              </a:cxn>
              <a:cxn ang="f33">
                <a:pos x="f26" y="f31"/>
              </a:cxn>
            </a:cxnLst>
            <a:rect l="f29" t="f23" r="f30" b="f37"/>
            <a:pathLst>
              <a:path w="21600" h="21600">
                <a:moveTo>
                  <a:pt x="f18" y="f7"/>
                </a:moveTo>
                <a:lnTo>
                  <a:pt x="f18" y="f19"/>
                </a:lnTo>
                <a:lnTo>
                  <a:pt x="f7" y="f19"/>
                </a:lnTo>
                <a:lnTo>
                  <a:pt x="f9" y="f8"/>
                </a:lnTo>
                <a:lnTo>
                  <a:pt x="f8" y="f19"/>
                </a:lnTo>
                <a:lnTo>
                  <a:pt x="f20" y="f19"/>
                </a:lnTo>
                <a:lnTo>
                  <a:pt x="f20" y="f7"/>
                </a:lnTo>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FFFFFF"/>
              </a:solidFill>
              <a:uFillTx/>
              <a:latin typeface="Calibri"/>
            </a:endParaRPr>
          </a:p>
        </p:txBody>
      </p:sp>
      <p:sp>
        <p:nvSpPr>
          <p:cNvPr id="10" name="Βέλος: Κάτω 4"/>
          <p:cNvSpPr/>
          <p:nvPr/>
        </p:nvSpPr>
        <p:spPr>
          <a:xfrm>
            <a:off x="5121002" y="3053895"/>
            <a:ext cx="331177" cy="501667"/>
          </a:xfrm>
          <a:custGeom>
            <a:avLst>
              <a:gd name="f0" fmla="val 1447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pin 0 f1 10800"/>
              <a:gd name="f15" fmla="pin 0 f0 21600"/>
              <a:gd name="f16" fmla="*/ f10 f2 1"/>
              <a:gd name="f17" fmla="*/ f11 f2 1"/>
              <a:gd name="f18" fmla="val f14"/>
              <a:gd name="f19" fmla="val f15"/>
              <a:gd name="f20" fmla="+- 21600 0 f14"/>
              <a:gd name="f21" fmla="*/ f14 f12 1"/>
              <a:gd name="f22" fmla="*/ f15 f13 1"/>
              <a:gd name="f23" fmla="*/ 0 f13 1"/>
              <a:gd name="f24" fmla="*/ 0 f12 1"/>
              <a:gd name="f25" fmla="*/ f16 1 f4"/>
              <a:gd name="f26" fmla="*/ 21600 f12 1"/>
              <a:gd name="f27" fmla="*/ f17 1 f4"/>
              <a:gd name="f28" fmla="+- 21600 0 f19"/>
              <a:gd name="f29" fmla="*/ f18 f12 1"/>
              <a:gd name="f30" fmla="*/ f20 f12 1"/>
              <a:gd name="f31" fmla="*/ f19 f13 1"/>
              <a:gd name="f32" fmla="+- f25 0 f3"/>
              <a:gd name="f33" fmla="+- f27 0 f3"/>
              <a:gd name="f34" fmla="*/ f28 f18 1"/>
              <a:gd name="f35" fmla="*/ f34 1 10800"/>
              <a:gd name="f36" fmla="+- f19 f35 0"/>
              <a:gd name="f37" fmla="*/ f36 f13 1"/>
            </a:gdLst>
            <a:ahLst>
              <a:ahXY gdRefX="f1" minX="f7" maxX="f9" gdRefY="f0" minY="f7" maxY="f8">
                <a:pos x="f21" y="f22"/>
              </a:ahXY>
            </a:ahLst>
            <a:cxnLst>
              <a:cxn ang="3cd4">
                <a:pos x="hc" y="t"/>
              </a:cxn>
              <a:cxn ang="0">
                <a:pos x="r" y="vc"/>
              </a:cxn>
              <a:cxn ang="cd4">
                <a:pos x="hc" y="b"/>
              </a:cxn>
              <a:cxn ang="cd2">
                <a:pos x="l" y="vc"/>
              </a:cxn>
              <a:cxn ang="f32">
                <a:pos x="f24" y="f31"/>
              </a:cxn>
              <a:cxn ang="f33">
                <a:pos x="f26" y="f31"/>
              </a:cxn>
            </a:cxnLst>
            <a:rect l="f29" t="f23" r="f30" b="f37"/>
            <a:pathLst>
              <a:path w="21600" h="21600">
                <a:moveTo>
                  <a:pt x="f18" y="f7"/>
                </a:moveTo>
                <a:lnTo>
                  <a:pt x="f18" y="f19"/>
                </a:lnTo>
                <a:lnTo>
                  <a:pt x="f7" y="f19"/>
                </a:lnTo>
                <a:lnTo>
                  <a:pt x="f9" y="f8"/>
                </a:lnTo>
                <a:lnTo>
                  <a:pt x="f8" y="f19"/>
                </a:lnTo>
                <a:lnTo>
                  <a:pt x="f20" y="f19"/>
                </a:lnTo>
                <a:lnTo>
                  <a:pt x="f20" y="f7"/>
                </a:lnTo>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FFFFFF"/>
              </a:solidFill>
              <a:uFillTx/>
              <a:latin typeface="Calibri"/>
            </a:endParaRPr>
          </a:p>
        </p:txBody>
      </p:sp>
      <p:sp>
        <p:nvSpPr>
          <p:cNvPr id="11" name="Βέλος: Κάτω 4"/>
          <p:cNvSpPr/>
          <p:nvPr/>
        </p:nvSpPr>
        <p:spPr>
          <a:xfrm>
            <a:off x="5121003" y="4001808"/>
            <a:ext cx="331177" cy="501667"/>
          </a:xfrm>
          <a:custGeom>
            <a:avLst>
              <a:gd name="f0" fmla="val 1447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pin 0 f1 10800"/>
              <a:gd name="f15" fmla="pin 0 f0 21600"/>
              <a:gd name="f16" fmla="*/ f10 f2 1"/>
              <a:gd name="f17" fmla="*/ f11 f2 1"/>
              <a:gd name="f18" fmla="val f14"/>
              <a:gd name="f19" fmla="val f15"/>
              <a:gd name="f20" fmla="+- 21600 0 f14"/>
              <a:gd name="f21" fmla="*/ f14 f12 1"/>
              <a:gd name="f22" fmla="*/ f15 f13 1"/>
              <a:gd name="f23" fmla="*/ 0 f13 1"/>
              <a:gd name="f24" fmla="*/ 0 f12 1"/>
              <a:gd name="f25" fmla="*/ f16 1 f4"/>
              <a:gd name="f26" fmla="*/ 21600 f12 1"/>
              <a:gd name="f27" fmla="*/ f17 1 f4"/>
              <a:gd name="f28" fmla="+- 21600 0 f19"/>
              <a:gd name="f29" fmla="*/ f18 f12 1"/>
              <a:gd name="f30" fmla="*/ f20 f12 1"/>
              <a:gd name="f31" fmla="*/ f19 f13 1"/>
              <a:gd name="f32" fmla="+- f25 0 f3"/>
              <a:gd name="f33" fmla="+- f27 0 f3"/>
              <a:gd name="f34" fmla="*/ f28 f18 1"/>
              <a:gd name="f35" fmla="*/ f34 1 10800"/>
              <a:gd name="f36" fmla="+- f19 f35 0"/>
              <a:gd name="f37" fmla="*/ f36 f13 1"/>
            </a:gdLst>
            <a:ahLst>
              <a:ahXY gdRefX="f1" minX="f7" maxX="f9" gdRefY="f0" minY="f7" maxY="f8">
                <a:pos x="f21" y="f22"/>
              </a:ahXY>
            </a:ahLst>
            <a:cxnLst>
              <a:cxn ang="3cd4">
                <a:pos x="hc" y="t"/>
              </a:cxn>
              <a:cxn ang="0">
                <a:pos x="r" y="vc"/>
              </a:cxn>
              <a:cxn ang="cd4">
                <a:pos x="hc" y="b"/>
              </a:cxn>
              <a:cxn ang="cd2">
                <a:pos x="l" y="vc"/>
              </a:cxn>
              <a:cxn ang="f32">
                <a:pos x="f24" y="f31"/>
              </a:cxn>
              <a:cxn ang="f33">
                <a:pos x="f26" y="f31"/>
              </a:cxn>
            </a:cxnLst>
            <a:rect l="f29" t="f23" r="f30" b="f37"/>
            <a:pathLst>
              <a:path w="21600" h="21600">
                <a:moveTo>
                  <a:pt x="f18" y="f7"/>
                </a:moveTo>
                <a:lnTo>
                  <a:pt x="f18" y="f19"/>
                </a:lnTo>
                <a:lnTo>
                  <a:pt x="f7" y="f19"/>
                </a:lnTo>
                <a:lnTo>
                  <a:pt x="f9" y="f8"/>
                </a:lnTo>
                <a:lnTo>
                  <a:pt x="f8" y="f19"/>
                </a:lnTo>
                <a:lnTo>
                  <a:pt x="f20" y="f19"/>
                </a:lnTo>
                <a:lnTo>
                  <a:pt x="f20" y="f7"/>
                </a:lnTo>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FFFFFF"/>
              </a:solidFill>
              <a:uFillTx/>
              <a:latin typeface="Calibri"/>
            </a:endParaRPr>
          </a:p>
        </p:txBody>
      </p:sp>
      <p:sp>
        <p:nvSpPr>
          <p:cNvPr id="13" name="Βέλος: Κάτω 4"/>
          <p:cNvSpPr/>
          <p:nvPr/>
        </p:nvSpPr>
        <p:spPr>
          <a:xfrm>
            <a:off x="5121003" y="5060880"/>
            <a:ext cx="331177" cy="501667"/>
          </a:xfrm>
          <a:custGeom>
            <a:avLst>
              <a:gd name="f0" fmla="val 1447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pin 0 f1 10800"/>
              <a:gd name="f15" fmla="pin 0 f0 21600"/>
              <a:gd name="f16" fmla="*/ f10 f2 1"/>
              <a:gd name="f17" fmla="*/ f11 f2 1"/>
              <a:gd name="f18" fmla="val f14"/>
              <a:gd name="f19" fmla="val f15"/>
              <a:gd name="f20" fmla="+- 21600 0 f14"/>
              <a:gd name="f21" fmla="*/ f14 f12 1"/>
              <a:gd name="f22" fmla="*/ f15 f13 1"/>
              <a:gd name="f23" fmla="*/ 0 f13 1"/>
              <a:gd name="f24" fmla="*/ 0 f12 1"/>
              <a:gd name="f25" fmla="*/ f16 1 f4"/>
              <a:gd name="f26" fmla="*/ 21600 f12 1"/>
              <a:gd name="f27" fmla="*/ f17 1 f4"/>
              <a:gd name="f28" fmla="+- 21600 0 f19"/>
              <a:gd name="f29" fmla="*/ f18 f12 1"/>
              <a:gd name="f30" fmla="*/ f20 f12 1"/>
              <a:gd name="f31" fmla="*/ f19 f13 1"/>
              <a:gd name="f32" fmla="+- f25 0 f3"/>
              <a:gd name="f33" fmla="+- f27 0 f3"/>
              <a:gd name="f34" fmla="*/ f28 f18 1"/>
              <a:gd name="f35" fmla="*/ f34 1 10800"/>
              <a:gd name="f36" fmla="+- f19 f35 0"/>
              <a:gd name="f37" fmla="*/ f36 f13 1"/>
            </a:gdLst>
            <a:ahLst>
              <a:ahXY gdRefX="f1" minX="f7" maxX="f9" gdRefY="f0" minY="f7" maxY="f8">
                <a:pos x="f21" y="f22"/>
              </a:ahXY>
            </a:ahLst>
            <a:cxnLst>
              <a:cxn ang="3cd4">
                <a:pos x="hc" y="t"/>
              </a:cxn>
              <a:cxn ang="0">
                <a:pos x="r" y="vc"/>
              </a:cxn>
              <a:cxn ang="cd4">
                <a:pos x="hc" y="b"/>
              </a:cxn>
              <a:cxn ang="cd2">
                <a:pos x="l" y="vc"/>
              </a:cxn>
              <a:cxn ang="f32">
                <a:pos x="f24" y="f31"/>
              </a:cxn>
              <a:cxn ang="f33">
                <a:pos x="f26" y="f31"/>
              </a:cxn>
            </a:cxnLst>
            <a:rect l="f29" t="f23" r="f30" b="f37"/>
            <a:pathLst>
              <a:path w="21600" h="21600">
                <a:moveTo>
                  <a:pt x="f18" y="f7"/>
                </a:moveTo>
                <a:lnTo>
                  <a:pt x="f18" y="f19"/>
                </a:lnTo>
                <a:lnTo>
                  <a:pt x="f7" y="f19"/>
                </a:lnTo>
                <a:lnTo>
                  <a:pt x="f9" y="f8"/>
                </a:lnTo>
                <a:lnTo>
                  <a:pt x="f8" y="f19"/>
                </a:lnTo>
                <a:lnTo>
                  <a:pt x="f20" y="f19"/>
                </a:lnTo>
                <a:lnTo>
                  <a:pt x="f20" y="f7"/>
                </a:lnTo>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FFFFFF"/>
              </a:solidFill>
              <a:uFillTx/>
              <a:latin typeface="Calibri"/>
            </a:endParaRPr>
          </a:p>
        </p:txBody>
      </p:sp>
      <p:sp>
        <p:nvSpPr>
          <p:cNvPr id="15" name="Βέλος: Κάτω 4"/>
          <p:cNvSpPr/>
          <p:nvPr/>
        </p:nvSpPr>
        <p:spPr>
          <a:xfrm>
            <a:off x="5121003" y="5956039"/>
            <a:ext cx="331177" cy="501667"/>
          </a:xfrm>
          <a:custGeom>
            <a:avLst>
              <a:gd name="f0" fmla="val 14470"/>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pin 0 f1 10800"/>
              <a:gd name="f15" fmla="pin 0 f0 21600"/>
              <a:gd name="f16" fmla="*/ f10 f2 1"/>
              <a:gd name="f17" fmla="*/ f11 f2 1"/>
              <a:gd name="f18" fmla="val f14"/>
              <a:gd name="f19" fmla="val f15"/>
              <a:gd name="f20" fmla="+- 21600 0 f14"/>
              <a:gd name="f21" fmla="*/ f14 f12 1"/>
              <a:gd name="f22" fmla="*/ f15 f13 1"/>
              <a:gd name="f23" fmla="*/ 0 f13 1"/>
              <a:gd name="f24" fmla="*/ 0 f12 1"/>
              <a:gd name="f25" fmla="*/ f16 1 f4"/>
              <a:gd name="f26" fmla="*/ 21600 f12 1"/>
              <a:gd name="f27" fmla="*/ f17 1 f4"/>
              <a:gd name="f28" fmla="+- 21600 0 f19"/>
              <a:gd name="f29" fmla="*/ f18 f12 1"/>
              <a:gd name="f30" fmla="*/ f20 f12 1"/>
              <a:gd name="f31" fmla="*/ f19 f13 1"/>
              <a:gd name="f32" fmla="+- f25 0 f3"/>
              <a:gd name="f33" fmla="+- f27 0 f3"/>
              <a:gd name="f34" fmla="*/ f28 f18 1"/>
              <a:gd name="f35" fmla="*/ f34 1 10800"/>
              <a:gd name="f36" fmla="+- f19 f35 0"/>
              <a:gd name="f37" fmla="*/ f36 f13 1"/>
            </a:gdLst>
            <a:ahLst>
              <a:ahXY gdRefX="f1" minX="f7" maxX="f9" gdRefY="f0" minY="f7" maxY="f8">
                <a:pos x="f21" y="f22"/>
              </a:ahXY>
            </a:ahLst>
            <a:cxnLst>
              <a:cxn ang="3cd4">
                <a:pos x="hc" y="t"/>
              </a:cxn>
              <a:cxn ang="0">
                <a:pos x="r" y="vc"/>
              </a:cxn>
              <a:cxn ang="cd4">
                <a:pos x="hc" y="b"/>
              </a:cxn>
              <a:cxn ang="cd2">
                <a:pos x="l" y="vc"/>
              </a:cxn>
              <a:cxn ang="f32">
                <a:pos x="f24" y="f31"/>
              </a:cxn>
              <a:cxn ang="f33">
                <a:pos x="f26" y="f31"/>
              </a:cxn>
            </a:cxnLst>
            <a:rect l="f29" t="f23" r="f30" b="f37"/>
            <a:pathLst>
              <a:path w="21600" h="21600">
                <a:moveTo>
                  <a:pt x="f18" y="f7"/>
                </a:moveTo>
                <a:lnTo>
                  <a:pt x="f18" y="f19"/>
                </a:lnTo>
                <a:lnTo>
                  <a:pt x="f7" y="f19"/>
                </a:lnTo>
                <a:lnTo>
                  <a:pt x="f9" y="f8"/>
                </a:lnTo>
                <a:lnTo>
                  <a:pt x="f8" y="f19"/>
                </a:lnTo>
                <a:lnTo>
                  <a:pt x="f20" y="f19"/>
                </a:lnTo>
                <a:lnTo>
                  <a:pt x="f20" y="f7"/>
                </a:lnTo>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FFFFFF"/>
              </a:solidFill>
              <a:uFillTx/>
              <a:latin typeface="Calibri"/>
            </a:endParaRPr>
          </a:p>
        </p:txBody>
      </p:sp>
    </p:spTree>
    <p:extLst>
      <p:ext uri="{BB962C8B-B14F-4D97-AF65-F5344CB8AC3E}">
        <p14:creationId xmlns:p14="http://schemas.microsoft.com/office/powerpoint/2010/main" val="193448724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511920" y="899517"/>
            <a:ext cx="7128792"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11696" y="1763613"/>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Η αρχική επαφή ανάμεσα στους επιθεωρητές και τους επιθεωρούμενους μπορεί να είναι επίσημη ή ανεπίσημη και έχει τους παρακάτω στόχους: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Να δημιουργηθούν γέφυρες επικοινωνίας ανάμεσα στους επιθεωρητές και τους επιθεωρούμενους.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Να επιβεβαιώσει ότι υπάρχει η αρμοδιότητα για να διεξαχθεί η επιθεώρηση.</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Να διασφαλιστεί η πρόσβαση σε όλα τα απαραίτητα έγγραφα και αρχεία.</a:t>
            </a: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spTree>
    <p:extLst>
      <p:ext uri="{BB962C8B-B14F-4D97-AF65-F5344CB8AC3E}">
        <p14:creationId xmlns:p14="http://schemas.microsoft.com/office/powerpoint/2010/main" val="25680600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338659" y="897420"/>
            <a:ext cx="612068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9" y="205164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4. Να δοθούν διευκρινήσεις αναφορικά με το στόχο, και τη μέθοδο της επιθεώρησης καθώς και μία παρουσίαση της ομάδας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5. Να καθοριστούν οι νομικές και κανονιστικές απαιτήσεις πάνω στις οποίες θα διεξαχθεί η επιθεώρηση.</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Να καθοριστούν οι απαιτήσεις για την επιθεώρηση κάθε χώρου αναφορικά με πληροφορίες και μέτρα υγιεινής και ασφάλειας.</a:t>
            </a: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spTree>
    <p:extLst>
      <p:ext uri="{BB962C8B-B14F-4D97-AF65-F5344CB8AC3E}">
        <p14:creationId xmlns:p14="http://schemas.microsoft.com/office/powerpoint/2010/main" val="16014847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51880" y="907125"/>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9" y="205164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Προετοιμασία της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Πριν ξεκινήσει η επιθεώρηση καλό είναι να ανασκοπούνται τα έντυπα και οι διαδικασίες του οργανισμού, ώστε να γίνεται κατανοητή η λειτουργία του και επίσης να διαπιστώνονται τυχόν κενά στην τεκμηρίωση του Συστήματος.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Στη συνέχεια πρέπει να δημιουργηθεί ένα πλάνο επιθεώρησης το οποίο και θα περιλαμβάνει:</a:t>
            </a:r>
            <a:endParaRPr lang="el-GR" altLang="el-GR" sz="2400" dirty="0">
              <a:latin typeface="Calibri" panose="020F0502020204030204" pitchFamily="34" charset="0"/>
            </a:endParaRPr>
          </a:p>
        </p:txBody>
      </p:sp>
    </p:spTree>
    <p:extLst>
      <p:ext uri="{BB962C8B-B14F-4D97-AF65-F5344CB8AC3E}">
        <p14:creationId xmlns:p14="http://schemas.microsoft.com/office/powerpoint/2010/main" val="3367762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589088" y="413493"/>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ΟΡΙΣΜΟΙ</a:t>
            </a:r>
          </a:p>
        </p:txBody>
      </p:sp>
      <p:sp>
        <p:nvSpPr>
          <p:cNvPr id="4" name="Rectangle 3"/>
          <p:cNvSpPr txBox="1">
            <a:spLocks noChangeArrowheads="1"/>
          </p:cNvSpPr>
          <p:nvPr/>
        </p:nvSpPr>
        <p:spPr>
          <a:xfrm>
            <a:off x="1151880" y="106156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Επιθεώρηση: </a:t>
            </a:r>
            <a:r>
              <a:rPr lang="el-GR" altLang="el-GR" sz="2400" dirty="0" smtClean="0">
                <a:latin typeface="Calibri" panose="020F0502020204030204" pitchFamily="34" charset="0"/>
              </a:rPr>
              <a:t>Η επιθεώρηση είναι μία συστηματική και  τεκμηριωμένη διαδικασία που αποσκοπεί στην εύρεση τεκμηρίων και την αντικειμενική αξιολόγηση τους,  που καθορίζουν σε πιο βαθμό τα κριτήρια επιθεωρήσεων πληρούνται.</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b="1" dirty="0" smtClean="0">
                <a:latin typeface="Calibri" panose="020F0502020204030204" pitchFamily="34" charset="0"/>
              </a:rPr>
              <a:t>Εσωτερική επιθεώρηση </a:t>
            </a:r>
            <a:r>
              <a:rPr lang="en-US" altLang="el-GR" sz="2400" b="1" dirty="0" smtClean="0">
                <a:latin typeface="Calibri" panose="020F0502020204030204" pitchFamily="34" charset="0"/>
              </a:rPr>
              <a:t>(First party audits): </a:t>
            </a:r>
            <a:r>
              <a:rPr lang="el-GR" altLang="el-GR" sz="2400" dirty="0" smtClean="0">
                <a:latin typeface="Calibri" panose="020F0502020204030204" pitchFamily="34" charset="0"/>
              </a:rPr>
              <a:t>Διεξάγεται από τον οργανισμό για την αξιολόγηση των εσωτερικών συστημάτων διοίκησης.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b="1" dirty="0" smtClean="0">
                <a:latin typeface="Calibri" panose="020F0502020204030204" pitchFamily="34" charset="0"/>
              </a:rPr>
              <a:t>Εξωτερική επιθεώρηση: </a:t>
            </a:r>
            <a:r>
              <a:rPr lang="el-GR" altLang="el-GR" sz="2400" dirty="0" smtClean="0">
                <a:latin typeface="Calibri" panose="020F0502020204030204" pitchFamily="34" charset="0"/>
              </a:rPr>
              <a:t>Διεξάγεται από οργανισμούς που έχουν «συμφέροντα» στον επιθεωρούμενο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πελάτες) (</a:t>
            </a:r>
            <a:r>
              <a:rPr lang="en-US" altLang="el-GR" sz="2400" dirty="0" smtClean="0">
                <a:latin typeface="Calibri" panose="020F0502020204030204" pitchFamily="34" charset="0"/>
              </a:rPr>
              <a:t>Second party audit) </a:t>
            </a:r>
            <a:r>
              <a:rPr lang="el-GR" altLang="el-GR" sz="2400" dirty="0" smtClean="0">
                <a:latin typeface="Calibri" panose="020F0502020204030204" pitchFamily="34" charset="0"/>
              </a:rPr>
              <a:t>ή από ανεξάρτητους οργανισμούς προς τον επιθεωρούμενο.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υπηρεσίες ή φορείς πιστοποίησης).</a:t>
            </a:r>
            <a:endParaRPr lang="el-GR" altLang="el-GR" sz="2400" b="1"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23687518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45269" y="683493"/>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8" y="1691605"/>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Το πλάνο επιθεώρησης πρέπει να περιλαμβάνει:</a:t>
            </a:r>
          </a:p>
          <a:p>
            <a:pPr marL="0" indent="0" defTabSz="914400" fontAlgn="auto">
              <a:lnSpc>
                <a:spcPct val="100000"/>
              </a:lnSpc>
              <a:spcAft>
                <a:spcPts val="0"/>
              </a:spcAft>
              <a:buNone/>
              <a:defRPr/>
            </a:pPr>
            <a:endParaRPr lang="en-US" altLang="el-GR" sz="2400" b="1"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Το σκοπό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Τα κριτήρια της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Την τοποθεσία, τις ημερομηνίες και τον χρονικό ορίζοντα της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Τις μεθόδους που θα χρησιμοποιηθούν.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spTree>
    <p:extLst>
      <p:ext uri="{BB962C8B-B14F-4D97-AF65-F5344CB8AC3E}">
        <p14:creationId xmlns:p14="http://schemas.microsoft.com/office/powerpoint/2010/main" val="40100939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45269" y="683493"/>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8" y="1547589"/>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a:latin typeface="Calibri" panose="020F0502020204030204" pitchFamily="34" charset="0"/>
              </a:rPr>
              <a:t>5. Τις ευθύνες και τις αρμοδιότητες των μελών της ομάδας επιθεώρησης. </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Τους απαραίτητους πόρους που θα απαιτηθούν.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7. Τον εκπρόσωπο από την πλευρά του οργανισμού.</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8. Πιθανούς ειδικούς ελέγχους που θα διεξαχθούν.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9. Πιθανά ζητήματα εμπιστευτικότητας.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10. Πιθανά ζητήματα από προηγούμενες επιθεωρήσεις.</a:t>
            </a:r>
            <a:endParaRPr lang="el-GR" altLang="el-GR" sz="2400" dirty="0">
              <a:latin typeface="Calibri" panose="020F0502020204030204" pitchFamily="34" charset="0"/>
            </a:endParaRPr>
          </a:p>
        </p:txBody>
      </p:sp>
    </p:spTree>
    <p:extLst>
      <p:ext uri="{BB962C8B-B14F-4D97-AF65-F5344CB8AC3E}">
        <p14:creationId xmlns:p14="http://schemas.microsoft.com/office/powerpoint/2010/main" val="31410005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45269" y="683493"/>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8" y="1877367"/>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Αρχική συνάντηση</a:t>
            </a:r>
            <a:r>
              <a:rPr lang="el-GR" altLang="el-GR" sz="2400" dirty="0" smtClean="0">
                <a:latin typeface="Calibri" panose="020F0502020204030204" pitchFamily="34" charset="0"/>
              </a:rPr>
              <a:t>.</a:t>
            </a:r>
          </a:p>
          <a:p>
            <a:pPr marL="0" indent="0" defTabSz="914400" fontAlgn="auto">
              <a:lnSpc>
                <a:spcPct val="100000"/>
              </a:lnSpc>
              <a:spcAft>
                <a:spcPts val="0"/>
              </a:spcAft>
              <a:buNone/>
              <a:defRPr/>
            </a:pPr>
            <a:r>
              <a:rPr lang="el-GR" altLang="el-GR" sz="2400" dirty="0" smtClean="0">
                <a:latin typeface="Calibri" panose="020F0502020204030204" pitchFamily="34" charset="0"/>
              </a:rPr>
              <a:t>Σκοπός της αρχικής συνάντησης είναι:</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Να συμφωνηθεί το πλάνο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Να παρουσιαστεί η ομάδα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Να διασφαλιστεί ότι το πλάνο επιθεώρησης μπορεί να εφαρμοστεί.</a:t>
            </a:r>
            <a:endParaRPr lang="el-GR" altLang="el-GR" sz="2400" dirty="0">
              <a:latin typeface="Calibri" panose="020F0502020204030204" pitchFamily="34" charset="0"/>
            </a:endParaRPr>
          </a:p>
        </p:txBody>
      </p:sp>
    </p:spTree>
    <p:extLst>
      <p:ext uri="{BB962C8B-B14F-4D97-AF65-F5344CB8AC3E}">
        <p14:creationId xmlns:p14="http://schemas.microsoft.com/office/powerpoint/2010/main" val="616917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45269" y="683493"/>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8" y="1877367"/>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Έλεγχος εγγράφων και αρχείων:</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Είναι σημαντικό στην αρχή της κάθε επιθεώρησης να λαμβάνεται γνώση των απαραίτητων εγγράφων και εντύπων της Εταιρείας που πιστοποιούν την συμμόρφωση με το σύστημα και τα κριτήρια της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Επιπλέον να ληφθούν υπόψη πληροφορίες που θα διευκολύνουν τη ροή της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Σε περίπτωση που δεν επαρκούν οι πληροφορίες τότε είναι ενδεχόμενο ακόμα και να σταματήσει η επιθεώρηση.</a:t>
            </a:r>
            <a:endParaRPr lang="el-GR" altLang="el-GR" sz="2400" dirty="0">
              <a:latin typeface="Calibri" panose="020F0502020204030204" pitchFamily="34" charset="0"/>
            </a:endParaRPr>
          </a:p>
        </p:txBody>
      </p:sp>
    </p:spTree>
    <p:extLst>
      <p:ext uri="{BB962C8B-B14F-4D97-AF65-F5344CB8AC3E}">
        <p14:creationId xmlns:p14="http://schemas.microsoft.com/office/powerpoint/2010/main" val="4233522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45269" y="683493"/>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8" y="1877367"/>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Επικοινωνία κατά τη διάρκεια της επιθεώρησης:</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Η διαδικασία της επιθεώρησης δεν πρέπει να είναι κλειστή. Είναι πιθανό να πρέπει να επικοινωνήσει η ομάδα επιθεώρησης με εξωτερικούς συνεργάτες ή φορείς κυρίως για ζητήματα που άπτονται της νομοθεσίας.</a:t>
            </a:r>
          </a:p>
          <a:p>
            <a:pPr marL="0" indent="0" defTabSz="914400" fontAlgn="auto">
              <a:lnSpc>
                <a:spcPct val="100000"/>
              </a:lnSpc>
              <a:spcAft>
                <a:spcPts val="0"/>
              </a:spcAft>
              <a:buNone/>
              <a:defRPr/>
            </a:pPr>
            <a:r>
              <a:rPr lang="el-GR" altLang="el-GR" sz="2400" dirty="0" smtClean="0">
                <a:latin typeface="Calibri" panose="020F0502020204030204" pitchFamily="34" charset="0"/>
              </a:rPr>
              <a:t>Σε περίπτωση που διαπιστωθεί κάποιο ζήτημα ασφάλειας, τότε θα πρέπει άμεσα να </a:t>
            </a:r>
            <a:r>
              <a:rPr lang="el-GR" altLang="el-GR" sz="2400" dirty="0" err="1" smtClean="0">
                <a:latin typeface="Calibri" panose="020F0502020204030204" pitchFamily="34" charset="0"/>
              </a:rPr>
              <a:t>επικοινωνηθεί</a:t>
            </a:r>
            <a:r>
              <a:rPr lang="el-GR" altLang="el-GR" sz="2400" dirty="0" smtClean="0">
                <a:latin typeface="Calibri" panose="020F0502020204030204" pitchFamily="34" charset="0"/>
              </a:rPr>
              <a:t> με τους επιθεωρούμενους, σε περίπτωση που αφορά και κάποιον συντελεστή του οργανισμού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πελάτη) τότε θα πρέπει να </a:t>
            </a:r>
            <a:r>
              <a:rPr lang="el-GR" altLang="el-GR" sz="2400" dirty="0" err="1" smtClean="0">
                <a:latin typeface="Calibri" panose="020F0502020204030204" pitchFamily="34" charset="0"/>
              </a:rPr>
              <a:t>επικοινωνηθεί</a:t>
            </a:r>
            <a:r>
              <a:rPr lang="el-GR" altLang="el-GR" sz="2400" dirty="0" smtClean="0">
                <a:latin typeface="Calibri" panose="020F0502020204030204" pitchFamily="34" charset="0"/>
              </a:rPr>
              <a:t> και σε αυτόν.</a:t>
            </a:r>
            <a:endParaRPr lang="el-GR" altLang="el-GR" sz="2400" dirty="0">
              <a:latin typeface="Calibri" panose="020F0502020204030204" pitchFamily="34" charset="0"/>
            </a:endParaRPr>
          </a:p>
        </p:txBody>
      </p:sp>
    </p:spTree>
    <p:extLst>
      <p:ext uri="{BB962C8B-B14F-4D97-AF65-F5344CB8AC3E}">
        <p14:creationId xmlns:p14="http://schemas.microsoft.com/office/powerpoint/2010/main" val="2104787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45269" y="683493"/>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45269" y="1362769"/>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Συλλέγοντας και επιβεβαιώνοντας  πληροφορίες:</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Κατά τη διάρκεια της επιθεώρησης πρέπει πάντοτε να συλλέγονται πληροφορίες και τεκμήρια που αφορούν το αντικείμενο, το σκοπό και τα κριτήρια της επιθεώρησης. (Μόνο οι πληροφορίες που μπορούν να επιβεβαιωθούν θα λαμβάνονται σαν αποδείξεις όλες οι υπόλοιπες δεν μπορούν να χρησιμοποιηθούν). </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Η συλλογή των πληροφοριών γίνεται:</a:t>
            </a:r>
          </a:p>
          <a:p>
            <a:pPr marL="0" indent="0" defTabSz="914400" fontAlgn="auto">
              <a:lnSpc>
                <a:spcPct val="100000"/>
              </a:lnSpc>
              <a:spcAft>
                <a:spcPts val="0"/>
              </a:spcAft>
              <a:buNone/>
              <a:defRPr/>
            </a:pPr>
            <a:r>
              <a:rPr lang="el-GR" altLang="el-GR" sz="2400" dirty="0" smtClean="0">
                <a:latin typeface="Calibri" panose="020F0502020204030204" pitchFamily="34" charset="0"/>
              </a:rPr>
              <a:t>- μέσ</a:t>
            </a:r>
            <a:r>
              <a:rPr lang="el-GR" altLang="el-GR" sz="2400" dirty="0">
                <a:latin typeface="Calibri" panose="020F0502020204030204" pitchFamily="34" charset="0"/>
              </a:rPr>
              <a:t>ω</a:t>
            </a:r>
            <a:r>
              <a:rPr lang="el-GR" altLang="el-GR" sz="2400" dirty="0" smtClean="0">
                <a:latin typeface="Calibri" panose="020F0502020204030204" pitchFamily="34" charset="0"/>
              </a:rPr>
              <a:t> συνεντεύξεων</a:t>
            </a:r>
          </a:p>
          <a:p>
            <a:pPr marL="0" indent="0" defTabSz="914400" fontAlgn="auto">
              <a:lnSpc>
                <a:spcPct val="100000"/>
              </a:lnSpc>
              <a:spcAft>
                <a:spcPts val="0"/>
              </a:spcAft>
              <a:buNone/>
              <a:defRPr/>
            </a:pPr>
            <a:r>
              <a:rPr lang="el-GR" altLang="el-GR" sz="2400" dirty="0" smtClean="0">
                <a:latin typeface="Calibri" panose="020F0502020204030204" pitchFamily="34" charset="0"/>
              </a:rPr>
              <a:t>- μέσω παρατηρήσεων</a:t>
            </a:r>
          </a:p>
          <a:p>
            <a:pPr marL="0" indent="0" defTabSz="914400" fontAlgn="auto">
              <a:lnSpc>
                <a:spcPct val="100000"/>
              </a:lnSpc>
              <a:spcAft>
                <a:spcPts val="0"/>
              </a:spcAft>
              <a:buNone/>
              <a:defRPr/>
            </a:pPr>
            <a:r>
              <a:rPr lang="el-GR" altLang="el-GR" sz="2400" dirty="0" smtClean="0">
                <a:latin typeface="Calibri" panose="020F0502020204030204" pitchFamily="34" charset="0"/>
              </a:rPr>
              <a:t>- από τον έλεγχο των εντύπων και των αρχείων.</a:t>
            </a:r>
            <a:endParaRPr lang="el-GR" altLang="el-GR" sz="2400" dirty="0">
              <a:latin typeface="Calibri" panose="020F0502020204030204" pitchFamily="34" charset="0"/>
            </a:endParaRPr>
          </a:p>
        </p:txBody>
      </p:sp>
    </p:spTree>
    <p:extLst>
      <p:ext uri="{BB962C8B-B14F-4D97-AF65-F5344CB8AC3E}">
        <p14:creationId xmlns:p14="http://schemas.microsoft.com/office/powerpoint/2010/main" val="206931623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45269" y="683493"/>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45269" y="1362769"/>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Συλλέγοντας και επιβεβαιώνοντας  πληροφορίες:</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Τα είδη των ερωτήσεων από την πλευρά των επιθεωρητών μπορεί να είναι:</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Κατευθυνόμενες (Καλό είναι να τις αποφεύγουμε).</a:t>
            </a:r>
          </a:p>
          <a:p>
            <a:pPr marL="0" indent="0" defTabSz="914400" fontAlgn="auto">
              <a:lnSpc>
                <a:spcPct val="100000"/>
              </a:lnSpc>
              <a:spcAft>
                <a:spcPts val="0"/>
              </a:spcAft>
              <a:buNone/>
              <a:defRPr/>
            </a:pPr>
            <a:r>
              <a:rPr lang="el-GR" altLang="el-GR" sz="2400" dirty="0" smtClean="0">
                <a:latin typeface="Calibri" panose="020F0502020204030204" pitchFamily="34" charset="0"/>
              </a:rPr>
              <a:t>2. Κλειστές (Συνήθως δυσαρεστούν το συνομιλητή).</a:t>
            </a:r>
          </a:p>
          <a:p>
            <a:pPr marL="0" indent="0" defTabSz="914400" fontAlgn="auto">
              <a:lnSpc>
                <a:spcPct val="100000"/>
              </a:lnSpc>
              <a:spcAft>
                <a:spcPts val="0"/>
              </a:spcAft>
              <a:buNone/>
              <a:defRPr/>
            </a:pPr>
            <a:r>
              <a:rPr lang="el-GR" altLang="el-GR" sz="2400" dirty="0" smtClean="0">
                <a:latin typeface="Calibri" panose="020F0502020204030204" pitchFamily="34" charset="0"/>
              </a:rPr>
              <a:t>3. Ανοικτές (Καλό είναι να τις προτιμούμε)</a:t>
            </a:r>
          </a:p>
          <a:p>
            <a:pPr marL="0" indent="0" defTabSz="914400" fontAlgn="auto">
              <a:lnSpc>
                <a:spcPct val="100000"/>
              </a:lnSpc>
              <a:spcAft>
                <a:spcPts val="0"/>
              </a:spcAft>
              <a:buNone/>
              <a:defRPr/>
            </a:pPr>
            <a:r>
              <a:rPr lang="el-GR" altLang="el-GR" sz="2400" dirty="0" smtClean="0">
                <a:latin typeface="Calibri" panose="020F0502020204030204" pitchFamily="34" charset="0"/>
              </a:rPr>
              <a:t>4. Υποθετικές</a:t>
            </a:r>
          </a:p>
          <a:p>
            <a:pPr marL="0" indent="0" defTabSz="914400" fontAlgn="auto">
              <a:lnSpc>
                <a:spcPct val="100000"/>
              </a:lnSpc>
              <a:spcAft>
                <a:spcPts val="0"/>
              </a:spcAft>
              <a:buNone/>
              <a:defRPr/>
            </a:pPr>
            <a:r>
              <a:rPr lang="el-GR" altLang="el-GR" sz="2400" dirty="0" smtClean="0">
                <a:latin typeface="Calibri" panose="020F0502020204030204" pitchFamily="34" charset="0"/>
              </a:rPr>
              <a:t>5. Κρίσεως (Μας δίνουν υλικό για προβληματισμό).</a:t>
            </a:r>
            <a:endParaRPr lang="el-GR" altLang="el-GR" sz="2400" dirty="0">
              <a:latin typeface="Calibri" panose="020F0502020204030204" pitchFamily="34" charset="0"/>
            </a:endParaRPr>
          </a:p>
        </p:txBody>
      </p:sp>
    </p:spTree>
    <p:extLst>
      <p:ext uri="{BB962C8B-B14F-4D97-AF65-F5344CB8AC3E}">
        <p14:creationId xmlns:p14="http://schemas.microsoft.com/office/powerpoint/2010/main" val="244549158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45269" y="683493"/>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338658" y="1877367"/>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Η διαδικασία συλλογής και επιβεβαίωσης των ευρημάτων.</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p:txBody>
      </p:sp>
      <p:pic>
        <p:nvPicPr>
          <p:cNvPr id="7" name="Εικόνα 6"/>
          <p:cNvPicPr>
            <a:picLocks noChangeAspect="1"/>
          </p:cNvPicPr>
          <p:nvPr/>
        </p:nvPicPr>
        <p:blipFill>
          <a:blip r:embed="rId2"/>
          <a:stretch>
            <a:fillRect/>
          </a:stretch>
        </p:blipFill>
        <p:spPr>
          <a:xfrm>
            <a:off x="3384128" y="2749759"/>
            <a:ext cx="2944623" cy="4139543"/>
          </a:xfrm>
          <a:prstGeom prst="rect">
            <a:avLst/>
          </a:prstGeom>
        </p:spPr>
      </p:pic>
    </p:spTree>
    <p:extLst>
      <p:ext uri="{BB962C8B-B14F-4D97-AF65-F5344CB8AC3E}">
        <p14:creationId xmlns:p14="http://schemas.microsoft.com/office/powerpoint/2010/main" val="2072162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74662" y="1108645"/>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Κλείνοντας την επιθεώρηση:</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Η ομάδα επιθεώρησης πρέπει πάντοτε να συνδιασκέπτεται πριν κλείσει η επιθεώρηση ώστε:</a:t>
            </a:r>
          </a:p>
          <a:p>
            <a:pPr marL="0" indent="0" defTabSz="914400" fontAlgn="auto">
              <a:lnSpc>
                <a:spcPct val="100000"/>
              </a:lnSpc>
              <a:spcAft>
                <a:spcPts val="0"/>
              </a:spcAft>
              <a:buNone/>
              <a:defRPr/>
            </a:pPr>
            <a:r>
              <a:rPr lang="el-GR" altLang="el-GR" sz="2400" dirty="0" smtClean="0">
                <a:latin typeface="Calibri" panose="020F0502020204030204" pitchFamily="34" charset="0"/>
              </a:rPr>
              <a:t>α) Να αξιολογεί τα ευρήματα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β) Να συμφωνήσει το αποτέλεσμα λαμβάνοντας υπόψη τα ευρήματα.</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γ</a:t>
            </a:r>
            <a:r>
              <a:rPr lang="el-GR" altLang="el-GR" sz="2400" dirty="0" smtClean="0">
                <a:latin typeface="Calibri" panose="020F0502020204030204" pitchFamily="34" charset="0"/>
              </a:rPr>
              <a:t>) Να ετοιμάσει την τελική έκθεση.</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δ) Εάν είναι απαραίτητο να συμφωνηθεί πιθανή νέα επιθεώρηση.</a:t>
            </a:r>
          </a:p>
        </p:txBody>
      </p:sp>
    </p:spTree>
    <p:extLst>
      <p:ext uri="{BB962C8B-B14F-4D97-AF65-F5344CB8AC3E}">
        <p14:creationId xmlns:p14="http://schemas.microsoft.com/office/powerpoint/2010/main" val="32128334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74662" y="1108645"/>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Κλείνοντας την επιθεώρηση:</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Τα αποτελέσματα μπορεί να εμπεριέχουν: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a:t>
            </a:r>
            <a:r>
              <a:rPr lang="el-GR" altLang="el-GR" sz="2400" dirty="0">
                <a:latin typeface="Calibri" panose="020F0502020204030204" pitchFamily="34" charset="0"/>
              </a:rPr>
              <a:t>Τ</a:t>
            </a:r>
            <a:r>
              <a:rPr lang="el-GR" altLang="el-GR" sz="2400" dirty="0" smtClean="0">
                <a:latin typeface="Calibri" panose="020F0502020204030204" pitchFamily="34" charset="0"/>
              </a:rPr>
              <a:t>ην αποτελεσματική εφαρμογή του συστήματος που επιθεωρήθηκε.</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Την ικανότητα της ανασκόπησης να εξασφαλίσει την βιωσιμότητα, την επάρκεια και τη βελτίωση του συστήματος.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Την επίτευξη του σκοπού της επιθεώρησης.</a:t>
            </a:r>
          </a:p>
        </p:txBody>
      </p:sp>
    </p:spTree>
    <p:extLst>
      <p:ext uri="{BB962C8B-B14F-4D97-AF65-F5344CB8AC3E}">
        <p14:creationId xmlns:p14="http://schemas.microsoft.com/office/powerpoint/2010/main" val="3518880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851025" y="459059"/>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ΟΡΙΣΜΟΙ</a:t>
            </a:r>
          </a:p>
        </p:txBody>
      </p:sp>
      <p:sp>
        <p:nvSpPr>
          <p:cNvPr id="4" name="Rectangle 3"/>
          <p:cNvSpPr txBox="1">
            <a:spLocks noChangeArrowheads="1"/>
          </p:cNvSpPr>
          <p:nvPr/>
        </p:nvSpPr>
        <p:spPr>
          <a:xfrm>
            <a:off x="1295896" y="1547589"/>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Ευρήματα επιθεώρησης: </a:t>
            </a:r>
            <a:r>
              <a:rPr lang="en-US" altLang="el-GR" sz="2400" dirty="0">
                <a:latin typeface="Calibri" panose="020F0502020204030204" pitchFamily="34" charset="0"/>
              </a:rPr>
              <a:t>T</a:t>
            </a:r>
            <a:r>
              <a:rPr lang="el-GR" altLang="el-GR" sz="2400" dirty="0" smtClean="0">
                <a:latin typeface="Calibri" panose="020F0502020204030204" pitchFamily="34" charset="0"/>
              </a:rPr>
              <a:t>α τεκμήρια που εντοπίστηκαν κατά την επιθεώρηση βάσει των προσυμφωνημένων κριτηρίων.</a:t>
            </a:r>
          </a:p>
          <a:p>
            <a:pPr marL="0" indent="0" defTabSz="914400" fontAlgn="auto">
              <a:lnSpc>
                <a:spcPct val="100000"/>
              </a:lnSpc>
              <a:spcAft>
                <a:spcPts val="0"/>
              </a:spcAft>
              <a:buNone/>
              <a:defRPr/>
            </a:pPr>
            <a:r>
              <a:rPr lang="el-GR" altLang="el-GR" sz="2400" dirty="0" smtClean="0">
                <a:latin typeface="Calibri" panose="020F0502020204030204" pitchFamily="34" charset="0"/>
              </a:rPr>
              <a:t>- Τα τεκμήρια μπορεί να είναι μη συμμορφώσεις ή ακόμα και συμμορφώσεις.</a:t>
            </a:r>
          </a:p>
          <a:p>
            <a:pPr marL="0" indent="0" defTabSz="914400" fontAlgn="auto">
              <a:lnSpc>
                <a:spcPct val="100000"/>
              </a:lnSpc>
              <a:spcAft>
                <a:spcPts val="0"/>
              </a:spcAft>
              <a:buNone/>
              <a:defRPr/>
            </a:pPr>
            <a:r>
              <a:rPr lang="el-GR" altLang="el-GR" sz="2400" dirty="0" smtClean="0">
                <a:latin typeface="Calibri" panose="020F0502020204030204" pitchFamily="34" charset="0"/>
              </a:rPr>
              <a:t>- Στην περίπτωση που τα κριτήρια της επιθεώρησης είναι νομικής φύσεως τότε η αγγλική ορολογία για τις περιπτώσεις συμμορφώσεων και μη συμμορφώσεων είναι </a:t>
            </a:r>
            <a:r>
              <a:rPr lang="en-US" altLang="el-GR" sz="2400" dirty="0" smtClean="0">
                <a:latin typeface="Calibri" panose="020F0502020204030204" pitchFamily="34" charset="0"/>
              </a:rPr>
              <a:t>compliance and non compliance</a:t>
            </a:r>
            <a:r>
              <a:rPr lang="el-GR" altLang="el-GR" sz="2400" dirty="0" smtClean="0">
                <a:latin typeface="Calibri" panose="020F0502020204030204" pitchFamily="34" charset="0"/>
              </a:rPr>
              <a:t>.</a:t>
            </a:r>
          </a:p>
          <a:p>
            <a:pPr defTabSz="914400" fontAlgn="auto">
              <a:lnSpc>
                <a:spcPct val="100000"/>
              </a:lnSpc>
              <a:spcAft>
                <a:spcPts val="0"/>
              </a:spcAft>
              <a:buFontTx/>
              <a:buChar char="-"/>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b="1" dirty="0" smtClean="0">
                <a:latin typeface="Calibri" panose="020F0502020204030204" pitchFamily="34" charset="0"/>
              </a:rPr>
              <a:t>Ομάδα επιθεώρησης: </a:t>
            </a:r>
            <a:r>
              <a:rPr lang="el-GR" altLang="el-GR" sz="2400" dirty="0" smtClean="0">
                <a:latin typeface="Calibri" panose="020F0502020204030204" pitchFamily="34" charset="0"/>
              </a:rPr>
              <a:t>Ένας ή περισσότεροι επιθεωρητές με την υποστήριξη «Ειδικού» εφόσον απαιτείται.</a:t>
            </a:r>
            <a:endParaRPr lang="el-GR" altLang="el-GR" sz="2400" b="1" dirty="0" smtClean="0">
              <a:latin typeface="Calibri" panose="020F0502020204030204" pitchFamily="34" charset="0"/>
            </a:endParaRPr>
          </a:p>
          <a:p>
            <a:pPr defTabSz="914400" fontAlgn="auto">
              <a:lnSpc>
                <a:spcPct val="100000"/>
              </a:lnSpc>
              <a:spcAft>
                <a:spcPts val="0"/>
              </a:spcAft>
              <a:buFontTx/>
              <a:buChar char="-"/>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37351275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7571" y="1907629"/>
            <a:ext cx="812391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Κλείνοντας την επιθεώρηση:</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b="1" dirty="0" smtClean="0">
                <a:latin typeface="Calibri" panose="020F0502020204030204" pitchFamily="34" charset="0"/>
              </a:rPr>
              <a:t>Στη συνάντηση για το κλείσιμο της επιθεώρησης πρέπει να παρευρίσκεται η Ανώτατη Διοίκηση</a:t>
            </a:r>
            <a:r>
              <a:rPr lang="el-GR" altLang="el-GR" sz="2400" dirty="0" smtClean="0">
                <a:latin typeface="Calibri" panose="020F0502020204030204" pitchFamily="34" charset="0"/>
              </a:rPr>
              <a:t> και πιθανώς οι αρμόδιοι για τις λειτουργίες που επιθεωρήθηκαν. </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Πάντοτε πρέπει να συμφωνείται ο χρόνος άρσης των μη συμμορφώσεων.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3569545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74662" y="1108645"/>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Κλείνοντας την επιθεώρηση:</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Ο επιθεωρούμενος πρέπει πάντοτε να λαμβάνει γνώση :</a:t>
            </a:r>
          </a:p>
          <a:p>
            <a:pPr marL="0" indent="0" defTabSz="914400" fontAlgn="auto">
              <a:lnSpc>
                <a:spcPct val="100000"/>
              </a:lnSpc>
              <a:spcAft>
                <a:spcPts val="0"/>
              </a:spcAft>
              <a:buNone/>
              <a:defRPr/>
            </a:pPr>
            <a:r>
              <a:rPr lang="el-GR" altLang="el-GR" sz="2400" dirty="0" smtClean="0">
                <a:latin typeface="Calibri" panose="020F0502020204030204" pitchFamily="34" charset="0"/>
              </a:rPr>
              <a:t>1. </a:t>
            </a:r>
            <a:r>
              <a:rPr lang="el-GR" altLang="el-GR" sz="2400" dirty="0">
                <a:latin typeface="Calibri" panose="020F0502020204030204" pitchFamily="34" charset="0"/>
              </a:rPr>
              <a:t>Ό</a:t>
            </a:r>
            <a:r>
              <a:rPr lang="el-GR" altLang="el-GR" sz="2400" dirty="0" smtClean="0">
                <a:latin typeface="Calibri" panose="020F0502020204030204" pitchFamily="34" charset="0"/>
              </a:rPr>
              <a:t>τι τα τεκμήρια της επιθεώρησης </a:t>
            </a:r>
            <a:r>
              <a:rPr lang="el-GR" altLang="el-GR" sz="2400" dirty="0" smtClean="0">
                <a:latin typeface="Calibri" panose="020F0502020204030204" pitchFamily="34" charset="0"/>
              </a:rPr>
              <a:t>λήφθηκαν </a:t>
            </a:r>
            <a:r>
              <a:rPr lang="el-GR" altLang="el-GR" sz="2400" dirty="0" smtClean="0">
                <a:latin typeface="Calibri" panose="020F0502020204030204" pitchFamily="34" charset="0"/>
              </a:rPr>
              <a:t>βάσει δειγματοληπτικού σχήματος.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Για τη μέθοδο με την οποία συλλέχθηκαν τα ευρήματα.</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Για το σύνολο των μη συμμορφώσεων που εντοπίστηκαν.  κατανοητό.</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Για πιθανές ενέργειες για τη βελτίωση του συστήματος ή του προϊόντος.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100869728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Κλείνοντας την επιθεώρηση:</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Η έκθεση που θα λαμβάνει ο επιθεωρούμενος πρέπει να περιλαμβάνει:</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Το σκοπό της επιθεώρησης, και τις λειτουργίες που επιθεωρήθηκαν.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Την ομάδα επιθεώρησης καθώς και τα ονόματα των εργαζόμενων που συμμετείχαν στην επιθεώρηση από την πλευρά του επιθεωρούμενου.</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10066936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Κλείνοντας την επιθεώρηση:</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Τα κριτήρια της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Οι μη συμμορφώσεις καθώς και οι επιμέρους τεκμηριώσεις.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5. Λειτουργίες που δεν επιθεωρήθηκαν.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Πιθανές διαφωνίες ανάμεσα στην ομάδα και τους επιθεωρούμενους.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37408356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Κλείνοντας την επιθεώρηση:</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7</a:t>
            </a:r>
            <a:r>
              <a:rPr lang="el-GR" altLang="el-GR" sz="2400" dirty="0" smtClean="0">
                <a:latin typeface="Calibri" panose="020F0502020204030204" pitchFamily="34" charset="0"/>
              </a:rPr>
              <a:t>. Πιθανές προτάσεις βελτίωσης.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8. Το τελικό αποτέλεσμα.</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9</a:t>
            </a:r>
            <a:r>
              <a:rPr lang="el-GR" altLang="el-GR" sz="2400" dirty="0" smtClean="0">
                <a:latin typeface="Calibri" panose="020F0502020204030204" pitchFamily="34" charset="0"/>
              </a:rPr>
              <a:t>. Μια αναφορά σχετικά με το επίπεδο πλήρωσης των κριτηρίων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b="1" dirty="0" smtClean="0">
                <a:latin typeface="Calibri" panose="020F0502020204030204" pitchFamily="34" charset="0"/>
              </a:rPr>
              <a:t>Η έκθεση πρέπει να υπογράφεται τόσο από τον επικεφαλής της επιθεώρησης όσο και από την ανώτατη διοίκηση του οργανισμού που επιθεωρήθηκε</a:t>
            </a:r>
            <a:r>
              <a:rPr lang="el-GR" altLang="el-GR" sz="2400" dirty="0" smtClean="0">
                <a:latin typeface="Calibri" panose="020F0502020204030204" pitchFamily="34" charset="0"/>
              </a:rPr>
              <a:t>.</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82024521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ΔΙΕΞΑΓΩΓΗ ΤΗΣ ΕΠΙΘΕΩΡΗΣΗΣ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Κλείνοντας την επιθεώρηση:</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Το αποτέλεσμα μίας επιθεώρησης μπορεί να είναι:</a:t>
            </a:r>
          </a:p>
          <a:p>
            <a:pPr marL="0" indent="0" defTabSz="914400" fontAlgn="auto">
              <a:lnSpc>
                <a:spcPct val="100000"/>
              </a:lnSpc>
              <a:spcAft>
                <a:spcPts val="0"/>
              </a:spcAft>
              <a:buNone/>
              <a:defRPr/>
            </a:pPr>
            <a:r>
              <a:rPr lang="el-GR" altLang="el-GR" sz="2400" dirty="0" smtClean="0">
                <a:latin typeface="Calibri" panose="020F0502020204030204" pitchFamily="34" charset="0"/>
              </a:rPr>
              <a:t>1. Το επιθεωρούμενο σύστημα </a:t>
            </a:r>
            <a:r>
              <a:rPr lang="el-GR" altLang="el-GR" sz="2400" b="1" dirty="0" smtClean="0">
                <a:latin typeface="Calibri" panose="020F0502020204030204" pitchFamily="34" charset="0"/>
              </a:rPr>
              <a:t>πληροί</a:t>
            </a:r>
            <a:r>
              <a:rPr lang="el-GR" altLang="el-GR" sz="2400" dirty="0" smtClean="0">
                <a:latin typeface="Calibri" panose="020F0502020204030204" pitchFamily="34" charset="0"/>
              </a:rPr>
              <a:t> τα κριτήρια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Το επιθεωρούμενο σύστημα </a:t>
            </a:r>
            <a:r>
              <a:rPr lang="el-GR" altLang="el-GR" sz="2400" b="1" dirty="0" smtClean="0">
                <a:latin typeface="Calibri" panose="020F0502020204030204" pitchFamily="34" charset="0"/>
              </a:rPr>
              <a:t>πληροί σε μερικό βαθμό </a:t>
            </a:r>
            <a:r>
              <a:rPr lang="el-GR" altLang="el-GR" sz="2400" dirty="0" smtClean="0">
                <a:latin typeface="Calibri" panose="020F0502020204030204" pitchFamily="34" charset="0"/>
              </a:rPr>
              <a:t>τα κριτήρια της επιθεώρησης. </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Το επιθεωρούμενο σύστημα </a:t>
            </a:r>
            <a:r>
              <a:rPr lang="el-GR" altLang="el-GR" sz="2400" b="1" dirty="0" smtClean="0">
                <a:latin typeface="Calibri" panose="020F0502020204030204" pitchFamily="34" charset="0"/>
              </a:rPr>
              <a:t>δεν πληροί </a:t>
            </a:r>
            <a:r>
              <a:rPr lang="el-GR" altLang="el-GR" sz="2400" dirty="0" smtClean="0">
                <a:latin typeface="Calibri" panose="020F0502020204030204" pitchFamily="34" charset="0"/>
              </a:rPr>
              <a:t>τα κριτήρια της επιθεώρησης. </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00554636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Η συνισταμένη των ικανοτήτων των μελών της ομάδας επιθεώρησης θα καθορίσει το αποτέλεσμα της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Η επάρκεια των επιθεωρητών πρέπει να αξιολογείτε μέσα από μία διαδικασία η οποία συνυπολογίζει τις προσωπικές συμπεριφορές, και την ικανότητα να  εφαρμόζονται οι γνώσεις που αποκτήθηκαν από τις εκπαιδεύσεις, την επαγγελματική διαδρομή.</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Οι επιθεωρητές πρέπει συνεχώς να βελτιώνουν τις δεξιότητες τους μέσω της δια βίου εκπαίδευσης και αξιοποιώντας την επαγγελματική τους εμπειρία.</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138970025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74662" y="1691605"/>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Τα στάδια για την εφαρμογή της διαδικασίας είναι:</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Καθορισμός της επάρκειας του προσωπικού που επιθεωρεί.</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Αποτύπωση των κριτηρίων αξιολόγησης.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Επιλογή της μεθόδου αξιολόγησης.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Εφαρμογή της αξιολόγησης.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94696756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Παράγοντες που καθορίζουν την επάρκεια του επιθεωρητή αναφορικά με τη συμπεριφορά του.</a:t>
            </a:r>
          </a:p>
          <a:p>
            <a:pPr marL="0" indent="0" defTabSz="914400" fontAlgn="auto">
              <a:lnSpc>
                <a:spcPct val="100000"/>
              </a:lnSpc>
              <a:spcAft>
                <a:spcPts val="0"/>
              </a:spcAft>
              <a:buNone/>
              <a:defRPr/>
            </a:pP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Η ηθική (Ειλικρίνεια, δικαιοσύνη </a:t>
            </a:r>
            <a:r>
              <a:rPr lang="el-GR" altLang="el-GR" sz="2400" dirty="0" err="1" smtClean="0">
                <a:latin typeface="Calibri" panose="020F0502020204030204" pitchFamily="34" charset="0"/>
              </a:rPr>
              <a:t>κλπ</a:t>
            </a:r>
            <a:r>
              <a:rPr lang="el-GR" altLang="el-GR" sz="2400" dirty="0" smtClean="0">
                <a:latin typeface="Calibri" panose="020F0502020204030204" pitchFamily="34" charset="0"/>
              </a:rPr>
              <a:t>).</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Η ευελιξία (Να είναι σε θέση να διαπραγματευτεί).</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Η ικανότητα να βλέπει «</a:t>
            </a:r>
            <a:r>
              <a:rPr lang="el-GR" altLang="el-GR" sz="2400" dirty="0" err="1" smtClean="0">
                <a:latin typeface="Calibri" panose="020F0502020204030204" pitchFamily="34" charset="0"/>
              </a:rPr>
              <a:t>ευρυγώνια</a:t>
            </a:r>
            <a:r>
              <a:rPr lang="el-GR" altLang="el-GR" sz="2400" dirty="0" smtClean="0">
                <a:latin typeface="Calibri" panose="020F0502020204030204" pitchFamily="34" charset="0"/>
              </a:rPr>
              <a:t>» τα ζητήματα.</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Η παρατηρητικότητα.</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5. Η οξυδέρκεια.</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b="1"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49608258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6</a:t>
            </a:r>
            <a:r>
              <a:rPr lang="el-GR" altLang="el-GR" sz="2400" dirty="0" smtClean="0">
                <a:latin typeface="Calibri" panose="020F0502020204030204" pitchFamily="34" charset="0"/>
              </a:rPr>
              <a:t>. Η επιμονή.</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7</a:t>
            </a:r>
            <a:r>
              <a:rPr lang="el-GR" altLang="el-GR" sz="2400" dirty="0" smtClean="0">
                <a:latin typeface="Calibri" panose="020F0502020204030204" pitchFamily="34" charset="0"/>
              </a:rPr>
              <a:t>. Η αποφασιστικότητα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η ικανότητα να λαμβάνει λογικές αποφάσεις όταν εμφανίζονται αδιέξοδα και χρονικοί περιορισμοί).</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8</a:t>
            </a:r>
            <a:r>
              <a:rPr lang="el-GR" altLang="el-GR" sz="2400" dirty="0" smtClean="0">
                <a:latin typeface="Calibri" panose="020F0502020204030204" pitchFamily="34" charset="0"/>
              </a:rPr>
              <a:t>. Η ικανότητα επικοινωνίας και συνεργασίας.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9</a:t>
            </a:r>
            <a:r>
              <a:rPr lang="el-GR" altLang="el-GR" sz="2400" dirty="0" smtClean="0">
                <a:latin typeface="Calibri" panose="020F0502020204030204" pitchFamily="34" charset="0"/>
              </a:rPr>
              <a:t>. Η κατανόηση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των θρησκευτικών ιδιαιτεροτήτων).</a:t>
            </a:r>
          </a:p>
          <a:p>
            <a:pPr marL="0" indent="0" defTabSz="914400" fontAlgn="auto">
              <a:lnSpc>
                <a:spcPct val="100000"/>
              </a:lnSpc>
              <a:spcAft>
                <a:spcPts val="0"/>
              </a:spcAft>
              <a:buNone/>
              <a:defRPr/>
            </a:pPr>
            <a:endParaRPr lang="el-GR" altLang="el-GR" sz="2400" b="1"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174068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851025" y="1115542"/>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ΤΥΠΟΙ ΕΠΙΘΕΩΡΗΣΕΩΝ</a:t>
            </a:r>
          </a:p>
        </p:txBody>
      </p:sp>
      <p:sp>
        <p:nvSpPr>
          <p:cNvPr id="4" name="Rectangle 3"/>
          <p:cNvSpPr txBox="1">
            <a:spLocks noChangeArrowheads="1"/>
          </p:cNvSpPr>
          <p:nvPr/>
        </p:nvSpPr>
        <p:spPr>
          <a:xfrm>
            <a:off x="1151880" y="1783383"/>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Οι πλέον διαδεδομένοι τύποι επιθεωρήσεων είναι:</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defTabSz="914400" fontAlgn="auto">
              <a:lnSpc>
                <a:spcPct val="100000"/>
              </a:lnSpc>
              <a:spcAft>
                <a:spcPts val="0"/>
              </a:spcAft>
              <a:buClr>
                <a:schemeClr val="tx2"/>
              </a:buClr>
              <a:buFont typeface="Wingdings" panose="05000000000000000000" pitchFamily="2" charset="2"/>
              <a:buChar char="ü"/>
              <a:defRPr/>
            </a:pPr>
            <a:r>
              <a:rPr lang="el-GR" altLang="el-GR" sz="2400" dirty="0" smtClean="0">
                <a:latin typeface="Calibri" panose="020F0502020204030204" pitchFamily="34" charset="0"/>
              </a:rPr>
              <a:t>η επιθεώρηση προϊόντος. </a:t>
            </a:r>
          </a:p>
          <a:p>
            <a:pPr marL="0" indent="0" defTabSz="914400" fontAlgn="auto">
              <a:lnSpc>
                <a:spcPct val="100000"/>
              </a:lnSpc>
              <a:spcAft>
                <a:spcPts val="0"/>
              </a:spcAft>
              <a:buClr>
                <a:schemeClr val="tx2"/>
              </a:buClr>
              <a:buNone/>
              <a:defRPr/>
            </a:pPr>
            <a:r>
              <a:rPr lang="el-GR" altLang="el-GR" sz="2400" dirty="0" smtClean="0">
                <a:latin typeface="Calibri" panose="020F0502020204030204" pitchFamily="34" charset="0"/>
              </a:rPr>
              <a:t>(</a:t>
            </a:r>
            <a:r>
              <a:rPr lang="el-GR" altLang="el-GR" sz="2400" dirty="0" err="1">
                <a:latin typeface="Calibri" panose="020F0502020204030204" pitchFamily="34" charset="0"/>
              </a:rPr>
              <a:t>π</a:t>
            </a:r>
            <a:r>
              <a:rPr lang="el-GR" altLang="el-GR" sz="2400" dirty="0" err="1" smtClean="0">
                <a:latin typeface="Calibri" panose="020F0502020204030204" pitchFamily="34" charset="0"/>
              </a:rPr>
              <a:t>.χ</a:t>
            </a:r>
            <a:r>
              <a:rPr lang="el-GR" altLang="el-GR" sz="2400" dirty="0" smtClean="0">
                <a:latin typeface="Calibri" panose="020F0502020204030204" pitchFamily="34" charset="0"/>
              </a:rPr>
              <a:t> ο έλεγχος που διενεργούν τα τμήματα ποιοτικού ελέγχου σε μεταποιητικές εταιρείες).</a:t>
            </a:r>
          </a:p>
          <a:p>
            <a:pPr marL="0" indent="0" defTabSz="914400" fontAlgn="auto">
              <a:lnSpc>
                <a:spcPct val="100000"/>
              </a:lnSpc>
              <a:spcAft>
                <a:spcPts val="0"/>
              </a:spcAft>
              <a:buClr>
                <a:schemeClr val="tx2"/>
              </a:buClr>
              <a:buNone/>
              <a:defRPr/>
            </a:pPr>
            <a:endParaRPr lang="el-GR" altLang="el-GR" sz="2400" dirty="0" smtClean="0">
              <a:latin typeface="Calibri" panose="020F0502020204030204" pitchFamily="34" charset="0"/>
            </a:endParaRPr>
          </a:p>
          <a:p>
            <a:pPr defTabSz="914400" fontAlgn="auto">
              <a:lnSpc>
                <a:spcPct val="100000"/>
              </a:lnSpc>
              <a:spcAft>
                <a:spcPts val="0"/>
              </a:spcAft>
              <a:buClr>
                <a:schemeClr val="tx2"/>
              </a:buClr>
              <a:buFont typeface="Wingdings" panose="05000000000000000000" pitchFamily="2" charset="2"/>
              <a:buChar char="ü"/>
              <a:defRPr/>
            </a:pPr>
            <a:r>
              <a:rPr lang="el-GR" altLang="el-GR" sz="2400" dirty="0">
                <a:latin typeface="Calibri" panose="020F0502020204030204" pitchFamily="34" charset="0"/>
              </a:rPr>
              <a:t> </a:t>
            </a:r>
            <a:r>
              <a:rPr lang="el-GR" altLang="el-GR" sz="2400" dirty="0" smtClean="0">
                <a:latin typeface="Calibri" panose="020F0502020204030204" pitchFamily="34" charset="0"/>
              </a:rPr>
              <a:t>η επιθεώρηση διαδικασίας. </a:t>
            </a:r>
          </a:p>
          <a:p>
            <a:pPr marL="0" indent="0" defTabSz="914400" fontAlgn="auto">
              <a:lnSpc>
                <a:spcPct val="100000"/>
              </a:lnSpc>
              <a:spcAft>
                <a:spcPts val="0"/>
              </a:spcAft>
              <a:buClr>
                <a:schemeClr val="tx2"/>
              </a:buClr>
              <a:buNone/>
              <a:defRPr/>
            </a:pPr>
            <a:r>
              <a:rPr lang="el-GR" altLang="el-GR" sz="2400" dirty="0" smtClean="0">
                <a:latin typeface="Calibri" panose="020F0502020204030204" pitchFamily="34" charset="0"/>
              </a:rPr>
              <a:t>(</a:t>
            </a:r>
            <a:r>
              <a:rPr lang="el-GR" altLang="el-GR" sz="2400" dirty="0" err="1" smtClean="0">
                <a:latin typeface="Calibri" panose="020F0502020204030204" pitchFamily="34" charset="0"/>
              </a:rPr>
              <a:t>π.χ</a:t>
            </a:r>
            <a:r>
              <a:rPr lang="el-GR" altLang="el-GR" sz="2400" dirty="0">
                <a:latin typeface="Calibri" panose="020F0502020204030204" pitchFamily="34" charset="0"/>
              </a:rPr>
              <a:t> </a:t>
            </a:r>
            <a:r>
              <a:rPr lang="el-GR" altLang="el-GR" sz="2400" dirty="0" smtClean="0">
                <a:latin typeface="Calibri" panose="020F0502020204030204" pitchFamily="34" charset="0"/>
              </a:rPr>
              <a:t>η αξιολόγηση ενός τμήματος ενός οργανισμού).</a:t>
            </a:r>
          </a:p>
          <a:p>
            <a:pPr marL="0" indent="0" defTabSz="914400" fontAlgn="auto">
              <a:lnSpc>
                <a:spcPct val="100000"/>
              </a:lnSpc>
              <a:spcAft>
                <a:spcPts val="0"/>
              </a:spcAft>
              <a:buClr>
                <a:schemeClr val="tx2"/>
              </a:buClr>
              <a:buNone/>
              <a:defRPr/>
            </a:pPr>
            <a:endParaRPr lang="el-GR" altLang="el-GR" sz="2400" dirty="0" smtClean="0">
              <a:latin typeface="Calibri" panose="020F0502020204030204" pitchFamily="34" charset="0"/>
            </a:endParaRPr>
          </a:p>
          <a:p>
            <a:pPr defTabSz="914400" fontAlgn="auto">
              <a:lnSpc>
                <a:spcPct val="100000"/>
              </a:lnSpc>
              <a:spcAft>
                <a:spcPts val="0"/>
              </a:spcAft>
              <a:buClr>
                <a:schemeClr val="tx2"/>
              </a:buClr>
              <a:buFont typeface="Wingdings" panose="05000000000000000000" pitchFamily="2" charset="2"/>
              <a:buChar char="ü"/>
              <a:defRPr/>
            </a:pPr>
            <a:r>
              <a:rPr lang="el-GR" altLang="el-GR" sz="2400" dirty="0">
                <a:latin typeface="Calibri" panose="020F0502020204030204" pitchFamily="34" charset="0"/>
              </a:rPr>
              <a:t> </a:t>
            </a:r>
            <a:r>
              <a:rPr lang="el-GR" altLang="el-GR" sz="2400" dirty="0" smtClean="0">
                <a:latin typeface="Calibri" panose="020F0502020204030204" pitchFamily="34" charset="0"/>
              </a:rPr>
              <a:t>η επιθεώρηση συστήματος. </a:t>
            </a:r>
          </a:p>
          <a:p>
            <a:pPr defTabSz="914400" fontAlgn="auto">
              <a:lnSpc>
                <a:spcPct val="100000"/>
              </a:lnSpc>
              <a:spcAft>
                <a:spcPts val="0"/>
              </a:spcAft>
              <a:buClr>
                <a:schemeClr val="tx2"/>
              </a:buClr>
              <a:buFont typeface="Wingdings" panose="05000000000000000000" pitchFamily="2" charset="2"/>
              <a:buChar char="ü"/>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16605246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Παράγοντες που καθορίζουν την επάρκεια του επιθεωρητή αναφορικά με τις δεξιότητες του.</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Η </a:t>
            </a:r>
            <a:r>
              <a:rPr lang="el-GR" altLang="el-GR" sz="2400" dirty="0" err="1" smtClean="0">
                <a:latin typeface="Calibri" panose="020F0502020204030204" pitchFamily="34" charset="0"/>
              </a:rPr>
              <a:t>οργανωτικότητα</a:t>
            </a:r>
            <a:r>
              <a:rPr lang="el-GR" altLang="el-GR" sz="2400" dirty="0" smtClean="0">
                <a:latin typeface="Calibri" panose="020F0502020204030204" pitchFamily="34" charset="0"/>
              </a:rPr>
              <a:t>.</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Η τήρηση των χρονοδιαγραμμάτων.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Η ικανότητα να εστιάζει στα σημαντικά ζητήματα και να δίνει προτεραιότητες.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Η ικανότητα να κατανοεί τις απόψεις των ειδικών. </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62879756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433785" y="1421072"/>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95896" y="2069144"/>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a:latin typeface="Calibri" panose="020F0502020204030204" pitchFamily="34" charset="0"/>
              </a:rPr>
              <a:t>5</a:t>
            </a:r>
            <a:r>
              <a:rPr lang="el-GR" altLang="el-GR" sz="2400" dirty="0" smtClean="0">
                <a:latin typeface="Calibri" panose="020F0502020204030204" pitchFamily="34" charset="0"/>
              </a:rPr>
              <a:t>. Η ικανότητα να συλλέγει πληροφορίες μέσα από συζητήσεις, ή παρατηρώντας καταστάσεις και διαδικασίες.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Η εχεμύθεια.</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7. Η αποτελεσματική γραπτή και προφορική επικοινωνία.</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8. Η ικανότητα τεκμηρίωσης των ευρημάτων.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401899211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433785" y="669379"/>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95896" y="1691605"/>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9. Η ικανότητα να αντιλαμβάνεται τους κινδύνους μίας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10. Η γνώση των προτύπων.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11. Η γνώση συσχέτισης των συστημάτων διοίκησης.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12. Η καλή γνώση της κουλτούρας των οργανισμών που θα επιθεωρηθούν.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41573835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6720" y="739626"/>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90908" y="1979637"/>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13. Η γνώση της νομοθεσίας αναφορικά με το αντικείμενο των οργανισμών που επιθεωρούνται.</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14. Η ικανότητα να κατανοεί όρους συμβολαίων και τους κινδύνους που απορρέουν.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15. </a:t>
            </a:r>
            <a:r>
              <a:rPr lang="en-US" altLang="el-GR" sz="2400" dirty="0" smtClean="0">
                <a:latin typeface="Calibri" panose="020F0502020204030204" pitchFamily="34" charset="0"/>
              </a:rPr>
              <a:t>H </a:t>
            </a:r>
            <a:r>
              <a:rPr lang="el-GR" altLang="el-GR" sz="2400" dirty="0" smtClean="0">
                <a:latin typeface="Calibri" panose="020F0502020204030204" pitchFamily="34" charset="0"/>
              </a:rPr>
              <a:t>γνώση τουλάχιστον των βασικών αρχών του </a:t>
            </a:r>
            <a:r>
              <a:rPr lang="en-US" altLang="el-GR" sz="2400" dirty="0" smtClean="0">
                <a:latin typeface="Calibri" panose="020F0502020204030204" pitchFamily="34" charset="0"/>
              </a:rPr>
              <a:t>risk management.</a:t>
            </a: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168476919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Παράγοντες που καθορίζουν την επάρκεια του επικεφαλής επιθεωρητή. </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Η ικανότητα να ξεχωρίζει τα αδύνατα και δυνατά σημεία κάθε μέλους της ομάδας.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Η ικανότητα να δημιουργεί κλίμα αρμονικής συνεργασίας ανάμεσα στα μέλη της ομάδας.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Η ικανότητα να συντάσσει την έκθεση επιθεώρησης.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Η ικανότητα να διαπραγματεύεται.</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92762304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5. Η ικανότητα να διαχειρίζεται αποτελεσματικά τη διαδικασία της επιθεώρησης, δηλαδή:</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 να διαχειρίζεται αποτελεσματικά τους πόρους που του έχουν διατεθεί.</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 να διαχειρίζεται τις αβέβαιες καταστάσεις και να μεριμνά για την υγιεινή και ασφάλεια της ομάδας.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 να κατευθύνει τα μέλη της ομάδας.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 να προλαβαίνει συγκρούσεις στην ομάδα ή και ανάμεσα στην ομάδα και τους επιθεωρούμενους.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8836999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ΑΞΙΟΛΟΓΗΣΗ ΤΩΝ ΕΠΙΘΕΩΡΗΤΩΝ</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59481" y="1403573"/>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Μέθοδοι αξιολόγησης: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 Από την  επαγγελματική διαδρομή του επιθεωρητή. (Μόρφωση, εκπαιδεύσεις, επαγγελματικά επιτεύγματα, αριθμός επιθεωρήσεων </a:t>
            </a:r>
            <a:r>
              <a:rPr lang="el-GR" altLang="el-GR" sz="2400" dirty="0" err="1" smtClean="0">
                <a:latin typeface="Calibri" panose="020F0502020204030204" pitchFamily="34" charset="0"/>
              </a:rPr>
              <a:t>κλπ</a:t>
            </a:r>
            <a:r>
              <a:rPr lang="el-GR" altLang="el-GR" sz="2400" dirty="0" smtClean="0">
                <a:latin typeface="Calibri" panose="020F0502020204030204" pitchFamily="34" charset="0"/>
              </a:rPr>
              <a:t>)</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Μέσω ερωτηματολογίων αξιολόγησης, (Έρευνα ικανοποίησης εσωτερικών ή εξωτερικών πελατών) και παραπόνων.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Διενεργώντας γραπτές ή και προφορικές εξετάσεις ακόμα και ψυχομετρικά </a:t>
            </a:r>
            <a:r>
              <a:rPr lang="en-US" altLang="el-GR" sz="2400" dirty="0" smtClean="0">
                <a:latin typeface="Calibri" panose="020F0502020204030204" pitchFamily="34" charset="0"/>
              </a:rPr>
              <a:t>test.</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91635231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768734"/>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ΑΠΑΡΑΙΤΗΤΕΣ ΓΝΩΣΕΙΣ ΚΑΙ ΔΕΞΙΟΤΗΤΕΣ ΓΙΑ ΤΗΝ ΕΠΙΘΕΩΡΗΣΗ ΣΥΣΤΗΜΑΤΩΝ ΠΟΙΟΤΗΤΑΣ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74662" y="2182291"/>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1. Ορολογία σχετιζόμενη με τα συστήματα ποιότητας, τη διοίκηση, τις διαδικασίες, τα προϊόντα, τις συμμορφώσεις και τη μέτρηση των διαδικασιών.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Γνώσεις για τις διαδικασίες εστίασης στον πελάτη, πως μετράμε την ικανοποίηση πελατών, και τη διαχείριση των παραπόνων.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Το ρόλο της ανώτατης ηγεσίας για την αέναη επιτυχία του οργανισμού. </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77934932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ΑΠΑΡΑΙΤΗΤΕΣ ΓΝΩΣΕΙΣ ΚΑΙ ΔΕΞΙΟΤΗΤΕΣ ΓΙΑ ΤΗΝ ΕΠΙΘΕΩΡΗΣΗ ΣΥΣΤΗΜΑΤΩΝ ΠΟΙΟΤΗΤΑΣ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65955" y="1691605"/>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5. Τεχνικές καταγραφής και ανάλυσης διαδικασιών, μεθόδους αποτίμησης κινδύνων και το πώς οι διαδικασίες μπορούν να εφαρμοστούν.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Την εμπλοκή των ανθρώπων του επιθεωρούμενου οργανισμού με το σύστημα, τις αρμοδιότητες τους και την κατάρτιση τους.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7. Γνώσεις πάνω στη συνεχή βελτίωση και την καινοτομία.</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8. Τα χαρακτηριστικά των προϊόντων και των προσφερόμενων υπηρεσιών.</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01406676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ΑΠΑΡΑΙΤΗΤΕΣ ΓΝΩΣΕΙΣ ΚΑΙ ΔΕΞΙΟΤΗΤΕΣ ΓΙΑ ΤΗΝ ΕΠΙΘΕΩΡΗΣΗ ΣΥΣΤΗΜΑΤΩΝ ΠΟΙΟΤΗΤΑΣ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65955" y="1691605"/>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a:latin typeface="Calibri" panose="020F0502020204030204" pitchFamily="34" charset="0"/>
              </a:rPr>
              <a:t>9</a:t>
            </a:r>
            <a:r>
              <a:rPr lang="el-GR" altLang="el-GR" sz="2400" dirty="0" smtClean="0">
                <a:latin typeface="Calibri" panose="020F0502020204030204" pitchFamily="34" charset="0"/>
              </a:rPr>
              <a:t>. Τις αρχές των προτύπων ποιότητας.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10. Τα αμοιβαία οφέλη από την αρμονική συνεργασία οργανισμού με προμηθευτές και υπεργολάβους καθώς και τις διαδικασίες που διέπουν τις μεταξύ τους σχέσεις.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11. Τεχνικές αποτίμησης ρίσκου και αρχές στατιστικής.</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163303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851025" y="1115542"/>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ΑΡΧΕΣ ΤΗΣ ΕΠΙΘΕΩΡΗΣΗΣ</a:t>
            </a:r>
          </a:p>
        </p:txBody>
      </p:sp>
      <p:sp>
        <p:nvSpPr>
          <p:cNvPr id="4" name="Rectangle 3"/>
          <p:cNvSpPr txBox="1">
            <a:spLocks noChangeArrowheads="1"/>
          </p:cNvSpPr>
          <p:nvPr/>
        </p:nvSpPr>
        <p:spPr>
          <a:xfrm>
            <a:off x="1151880" y="2255366"/>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Οι έξι αρχές πάνω στις οποίες πρέπει να βασίζεται μία επιθεώρηση είναι:</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b="1" dirty="0" smtClean="0">
                <a:latin typeface="Calibri" panose="020F0502020204030204" pitchFamily="34" charset="0"/>
              </a:rPr>
              <a:t>1</a:t>
            </a:r>
            <a:r>
              <a:rPr lang="en-US" altLang="el-GR" sz="2400" b="1" dirty="0" smtClean="0">
                <a:latin typeface="Calibri" panose="020F0502020204030204" pitchFamily="34" charset="0"/>
              </a:rPr>
              <a:t>.</a:t>
            </a:r>
            <a:r>
              <a:rPr lang="el-GR" altLang="el-GR" sz="2400" b="1" dirty="0" smtClean="0">
                <a:latin typeface="Calibri" panose="020F0502020204030204" pitchFamily="34" charset="0"/>
              </a:rPr>
              <a:t> Ακεραιότητα</a:t>
            </a:r>
          </a:p>
          <a:p>
            <a:pPr marL="0" indent="0" defTabSz="914400" fontAlgn="auto">
              <a:lnSpc>
                <a:spcPct val="100000"/>
              </a:lnSpc>
              <a:spcAft>
                <a:spcPts val="0"/>
              </a:spcAft>
              <a:buNone/>
              <a:defRPr/>
            </a:pPr>
            <a:r>
              <a:rPr lang="en-US" altLang="el-GR" sz="2400" dirty="0" smtClean="0">
                <a:latin typeface="Calibri" panose="020F0502020204030204" pitchFamily="34" charset="0"/>
              </a:rPr>
              <a:t>- </a:t>
            </a:r>
            <a:r>
              <a:rPr lang="el-GR" altLang="el-GR" sz="2400" dirty="0" smtClean="0">
                <a:latin typeface="Calibri" panose="020F0502020204030204" pitchFamily="34" charset="0"/>
              </a:rPr>
              <a:t>Οι επιθεωρητές πρέπει να είναι ειλικρινείς, επιμελείς και υπεύθυνοι. </a:t>
            </a:r>
          </a:p>
          <a:p>
            <a:pPr marL="0" indent="0" defTabSz="914400" fontAlgn="auto">
              <a:lnSpc>
                <a:spcPct val="100000"/>
              </a:lnSpc>
              <a:spcAft>
                <a:spcPts val="0"/>
              </a:spcAft>
              <a:buNone/>
              <a:defRPr/>
            </a:pPr>
            <a:r>
              <a:rPr lang="en-US" altLang="el-GR" sz="2400" dirty="0" smtClean="0">
                <a:latin typeface="Calibri" panose="020F0502020204030204" pitchFamily="34" charset="0"/>
              </a:rPr>
              <a:t>- </a:t>
            </a:r>
            <a:r>
              <a:rPr lang="el-GR" altLang="el-GR" sz="2400" dirty="0" smtClean="0">
                <a:latin typeface="Calibri" panose="020F0502020204030204" pitchFamily="34" charset="0"/>
              </a:rPr>
              <a:t>Πρέπει να παρατηρούν</a:t>
            </a:r>
            <a:r>
              <a:rPr lang="en-US" altLang="el-GR" sz="2400" dirty="0" smtClean="0">
                <a:latin typeface="Calibri" panose="020F0502020204030204" pitchFamily="34" charset="0"/>
              </a:rPr>
              <a:t>,</a:t>
            </a:r>
            <a:r>
              <a:rPr lang="el-GR" altLang="el-GR" sz="2400" dirty="0" smtClean="0">
                <a:latin typeface="Calibri" panose="020F0502020204030204" pitchFamily="34" charset="0"/>
              </a:rPr>
              <a:t> ακολουθώντας τη νομοθεσία.</a:t>
            </a:r>
          </a:p>
          <a:p>
            <a:pPr marL="0" indent="0" defTabSz="914400" fontAlgn="auto">
              <a:lnSpc>
                <a:spcPct val="100000"/>
              </a:lnSpc>
              <a:spcAft>
                <a:spcPts val="0"/>
              </a:spcAft>
              <a:buNone/>
              <a:defRPr/>
            </a:pPr>
            <a:r>
              <a:rPr lang="en-US" altLang="el-GR" sz="2400" dirty="0" smtClean="0">
                <a:latin typeface="Calibri" panose="020F0502020204030204" pitchFamily="34" charset="0"/>
              </a:rPr>
              <a:t>- </a:t>
            </a:r>
            <a:r>
              <a:rPr lang="el-GR" altLang="el-GR" sz="2400" dirty="0" smtClean="0">
                <a:latin typeface="Calibri" panose="020F0502020204030204" pitchFamily="34" charset="0"/>
              </a:rPr>
              <a:t>Να λειτουργούν βάσει των αρμοδιοτήτων τους</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p>
          <a:p>
            <a:pPr marL="0" indent="0" defTabSz="914400" fontAlgn="auto">
              <a:lnSpc>
                <a:spcPct val="100000"/>
              </a:lnSpc>
              <a:spcAft>
                <a:spcPts val="0"/>
              </a:spcAft>
              <a:buNone/>
              <a:defRPr/>
            </a:pPr>
            <a:r>
              <a:rPr lang="en-US" altLang="el-GR" sz="2400" dirty="0" smtClean="0">
                <a:latin typeface="Calibri" panose="020F0502020204030204" pitchFamily="34" charset="0"/>
              </a:rPr>
              <a:t>- </a:t>
            </a:r>
            <a:r>
              <a:rPr lang="el-GR" altLang="el-GR" sz="2400" dirty="0" smtClean="0">
                <a:latin typeface="Calibri" panose="020F0502020204030204" pitchFamily="34" charset="0"/>
              </a:rPr>
              <a:t>Και να είναι προσεκτικοί σε επιδράσεις που μπορεί να αλλοιώσουν την κρίση τους.</a:t>
            </a:r>
          </a:p>
          <a:p>
            <a:pPr defTabSz="914400" fontAlgn="auto">
              <a:lnSpc>
                <a:spcPct val="100000"/>
              </a:lnSpc>
              <a:spcAft>
                <a:spcPts val="0"/>
              </a:spcAft>
              <a:buFontTx/>
              <a:buChar char="-"/>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316010359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3223" y="753404"/>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ΑΠΑΡΑΙΤΗΤΕΣ ΓΝΩΣΕΙΣ ΚΑΙ ΔΕΞΙΟΤΗΤΕΣ ΓΙΑ ΤΗΝ ΕΠΙΘΕΩΡΗΣΗ ΣΥΣΤΗΜΑΤΩΝ ΠΟΙΟΤΗΤΑΣ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74662" y="2411685"/>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a:latin typeface="Calibri" panose="020F0502020204030204" pitchFamily="34" charset="0"/>
              </a:rPr>
              <a:t>9</a:t>
            </a:r>
            <a:r>
              <a:rPr lang="el-GR" altLang="el-GR" sz="2400" dirty="0" smtClean="0">
                <a:latin typeface="Calibri" panose="020F0502020204030204" pitchFamily="34" charset="0"/>
              </a:rPr>
              <a:t>. Τις αρχές των προτύπων ποιότητας.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10. Τα αμοιβαία οφέλη από την αρμονική συνεργασία οργανισμού με προμηθευτές και υπεργολάβους καθώς και τις διαδικασίες που διέπουν τις μεταξύ τους σχέσεις.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11. Τεχνικές αποτίμησης ρίσκου και αρχές στατιστικής.</a:t>
            </a: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401242875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511647" y="748605"/>
            <a:ext cx="7510066"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ΓΕΝΙΚΕΣ ΠΑΡΑΤΗΡΗΣΕΙΣ:</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74662" y="1907629"/>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defTabSz="914400" fontAlgn="auto">
              <a:lnSpc>
                <a:spcPct val="100000"/>
              </a:lnSpc>
              <a:spcAft>
                <a:spcPts val="0"/>
              </a:spcAft>
              <a:buClrTx/>
              <a:buFont typeface="Wingdings" panose="05000000000000000000" pitchFamily="2" charset="2"/>
              <a:buChar char="Ø"/>
              <a:defRPr/>
            </a:pPr>
            <a:r>
              <a:rPr lang="el-GR" altLang="el-GR" sz="2400" dirty="0" smtClean="0">
                <a:latin typeface="Calibri" panose="020F0502020204030204" pitchFamily="34" charset="0"/>
              </a:rPr>
              <a:t>Ο ρόλος του επιθεωρητή δεν είναι η αναζήτηση του «εγκλήματος», των ενόχων και η απόδοση ευθυνών.  Ο επιθεωρητής δεν είναι ούτε αστυνόμος ούτε δικαστής.</a:t>
            </a:r>
          </a:p>
          <a:p>
            <a:pPr marL="0" indent="0" defTabSz="914400" fontAlgn="auto">
              <a:lnSpc>
                <a:spcPct val="100000"/>
              </a:lnSpc>
              <a:spcAft>
                <a:spcPts val="0"/>
              </a:spcAft>
              <a:buClrTx/>
              <a:buNone/>
              <a:defRPr/>
            </a:pPr>
            <a:endParaRPr lang="el-GR" altLang="el-GR" sz="2400" dirty="0" smtClean="0">
              <a:latin typeface="Calibri" panose="020F0502020204030204" pitchFamily="34" charset="0"/>
            </a:endParaRPr>
          </a:p>
          <a:p>
            <a:pPr defTabSz="914400" fontAlgn="auto">
              <a:lnSpc>
                <a:spcPct val="100000"/>
              </a:lnSpc>
              <a:spcAft>
                <a:spcPts val="0"/>
              </a:spcAft>
              <a:buClrTx/>
              <a:buFont typeface="Wingdings" panose="05000000000000000000" pitchFamily="2" charset="2"/>
              <a:buChar char="Ø"/>
              <a:defRPr/>
            </a:pPr>
            <a:r>
              <a:rPr lang="el-GR" altLang="el-GR" sz="2400" dirty="0" smtClean="0">
                <a:latin typeface="Calibri" panose="020F0502020204030204" pitchFamily="34" charset="0"/>
              </a:rPr>
              <a:t>Σκοπός του είναι η ανάδειξη των αδύνατων και δυνατών σημείων του επιθεωρούμενου οργανισμού και η παροχή βοήθειας με στόχο τη συνεχή βελτίωση. Μόνο με αυτόν τον τρόπο δίνεται προστιθέμενη αξία στην επιθεώρηση.</a:t>
            </a:r>
          </a:p>
          <a:p>
            <a:pPr marL="0" indent="0" defTabSz="914400" fontAlgn="auto">
              <a:lnSpc>
                <a:spcPct val="100000"/>
              </a:lnSpc>
              <a:spcAft>
                <a:spcPts val="0"/>
              </a:spcAft>
              <a:buClrTx/>
              <a:buNone/>
              <a:defRPr/>
            </a:pPr>
            <a:endParaRPr lang="el-GR" altLang="el-GR" sz="2400" dirty="0" smtClean="0">
              <a:latin typeface="Calibri" panose="020F0502020204030204" pitchFamily="34" charset="0"/>
            </a:endParaRPr>
          </a:p>
          <a:p>
            <a:pPr defTabSz="914400" fontAlgn="auto">
              <a:lnSpc>
                <a:spcPct val="100000"/>
              </a:lnSpc>
              <a:spcAft>
                <a:spcPts val="0"/>
              </a:spcAft>
              <a:buClrTx/>
              <a:buFont typeface="Wingdings" panose="05000000000000000000" pitchFamily="2" charset="2"/>
              <a:buChar char="Ø"/>
              <a:defRPr/>
            </a:pPr>
            <a:r>
              <a:rPr lang="el-GR" altLang="el-GR" sz="2400" b="1" dirty="0" smtClean="0">
                <a:latin typeface="Calibri" panose="020F0502020204030204" pitchFamily="34" charset="0"/>
              </a:rPr>
              <a:t>Πάντοτε </a:t>
            </a:r>
            <a:r>
              <a:rPr lang="el-GR" altLang="el-GR" sz="2400" dirty="0" smtClean="0">
                <a:latin typeface="Calibri" panose="020F0502020204030204" pitchFamily="34" charset="0"/>
              </a:rPr>
              <a:t>στην περίπτωση αμφιβολιών για κάποιο εύρημα δίνεται πλεονέκτημα στον επιθεωρούμενο.</a:t>
            </a:r>
            <a:endParaRPr lang="el-GR" altLang="el-GR" sz="2400" b="1"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93573387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609748" y="768734"/>
            <a:ext cx="4998493"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ΠΡΑΚΤΙΚΕΣ ΣΥΜΒΟΥΛΕΣ :</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265955" y="1979637"/>
            <a:ext cx="8229600"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1. Πότε μην προκαλείς έναν εργαζόμενο.</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2. Παρουσίαζε πάντα μία αληθινή και δίκαια άποψη.</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3. Στόχευε στην εύρεση γεγονότων και όχι λαθών.</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4. Χρησιμοποίησε συστηματικές μεθόδους.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5. Πάντα να σκέφτεσαι ποιο είναι το παραγόμενο προϊόν.</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52881648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ΠΡΑΚΤΙΚΕΣ ΣΥΜΒΟΥΛΕΣ :</a:t>
            </a:r>
          </a:p>
        </p:txBody>
      </p:sp>
      <p:sp>
        <p:nvSpPr>
          <p:cNvPr id="4" name="Rectangle 3"/>
          <p:cNvSpPr txBox="1">
            <a:spLocks noChangeArrowheads="1"/>
          </p:cNvSpPr>
          <p:nvPr/>
        </p:nvSpPr>
        <p:spPr>
          <a:xfrm>
            <a:off x="1151880" y="2195661"/>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151880" y="1403573"/>
            <a:ext cx="8487691"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6. Προσπάθησε να καταλάβεις την ερμηνεία του επιθεωρούμενου.</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7. Να είσαι πάντοτε κατάλληλα προετοιμασμένος.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8. Βοήθα τον επιθεωρούμενο.</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9. Επικοινώνησε αποτελεσματικά με τον επιθεωρούμενο.</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10. Επιτήρησε τις διορθωτικές ενέργειες.</a:t>
            </a: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34320921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433785" y="930722"/>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ΔΙΑΠΙΣΤΕΥΣΗ - ΠΙΣΤΟΠΟΙΗΣΗ :</a:t>
            </a:r>
          </a:p>
        </p:txBody>
      </p:sp>
      <p:sp>
        <p:nvSpPr>
          <p:cNvPr id="4" name="Rectangle 3"/>
          <p:cNvSpPr txBox="1">
            <a:spLocks noChangeArrowheads="1"/>
          </p:cNvSpPr>
          <p:nvPr/>
        </p:nvSpPr>
        <p:spPr>
          <a:xfrm>
            <a:off x="1213270" y="1547589"/>
            <a:ext cx="8539161"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 Διαπίστευση είναι η διαδικασία με την οποία ένας εξουσιοδοτημένος φορέας, παρέχει επίσημη αναγνώριση ότι άλλος φορέας ή πρόσωπο διαθέτει την επάρκεια να εκτελέσει μια συγκεκριμένη εργασία.  (</a:t>
            </a:r>
            <a:r>
              <a:rPr lang="en-US" altLang="el-GR" sz="2400" dirty="0" smtClean="0">
                <a:latin typeface="Calibri" panose="020F0502020204030204" pitchFamily="34" charset="0"/>
              </a:rPr>
              <a:t>ISO/IEC 17021).</a:t>
            </a:r>
          </a:p>
          <a:p>
            <a:pPr marL="0" indent="0" defTabSz="914400" fontAlgn="auto">
              <a:lnSpc>
                <a:spcPct val="100000"/>
              </a:lnSpc>
              <a:spcAft>
                <a:spcPts val="0"/>
              </a:spcAft>
              <a:buNone/>
              <a:defRPr/>
            </a:pP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 Πιστοποίηση είναι η διαδικασία με την οποία ένας ανεξάρτητος φορέας τρίτου μέρους δίνει γραπτή επιβεβαίωση ότι ένα προϊόν, διεργασία, σύστημα ή πρόσωπο συμμορφώνεται με προδιαγεγραμμένες – προκαθορισμένες απαιτήσεις. (</a:t>
            </a:r>
            <a:r>
              <a:rPr lang="el-GR" altLang="el-GR" sz="2400" dirty="0" err="1" smtClean="0">
                <a:latin typeface="Calibri" panose="020F0502020204030204" pitchFamily="34" charset="0"/>
              </a:rPr>
              <a:t>π.χ</a:t>
            </a:r>
            <a:r>
              <a:rPr lang="el-GR" altLang="el-GR" sz="2400" dirty="0" smtClean="0">
                <a:latin typeface="Calibri" panose="020F0502020204030204" pitchFamily="34" charset="0"/>
              </a:rPr>
              <a:t> </a:t>
            </a:r>
            <a:r>
              <a:rPr lang="en-US" altLang="el-GR" sz="2400" dirty="0" smtClean="0">
                <a:latin typeface="Calibri" panose="020F0502020204030204" pitchFamily="34" charset="0"/>
              </a:rPr>
              <a:t>ISO 9001, ISO 22000, ISO 27001) </a:t>
            </a: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007864" y="1691605"/>
            <a:ext cx="8487691"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83294965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74662" y="432147"/>
            <a:ext cx="8416379"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ΒΙΒΛΙΟΓΡΑΦΙΑ</a:t>
            </a:r>
          </a:p>
        </p:txBody>
      </p:sp>
      <p:sp>
        <p:nvSpPr>
          <p:cNvPr id="4" name="Rectangle 3"/>
          <p:cNvSpPr txBox="1">
            <a:spLocks noChangeArrowheads="1"/>
          </p:cNvSpPr>
          <p:nvPr/>
        </p:nvSpPr>
        <p:spPr>
          <a:xfrm>
            <a:off x="1213270" y="1763613"/>
            <a:ext cx="8539161"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dirty="0" smtClean="0">
                <a:latin typeface="Calibri" panose="020F0502020204030204" pitchFamily="34" charset="0"/>
              </a:rPr>
              <a:t>1. </a:t>
            </a:r>
            <a:r>
              <a:rPr lang="en-US" altLang="el-GR" sz="2400" dirty="0" smtClean="0">
                <a:latin typeface="Calibri" panose="020F0502020204030204" pitchFamily="34" charset="0"/>
              </a:rPr>
              <a:t>ISO 9001:2015 Quality </a:t>
            </a:r>
            <a:r>
              <a:rPr lang="en-US" altLang="el-GR" sz="2400" dirty="0" err="1" smtClean="0">
                <a:latin typeface="Calibri" panose="020F0502020204030204" pitchFamily="34" charset="0"/>
              </a:rPr>
              <a:t>managments</a:t>
            </a:r>
            <a:r>
              <a:rPr lang="en-US" altLang="el-GR" sz="2400" dirty="0" smtClean="0">
                <a:latin typeface="Calibri" panose="020F0502020204030204" pitchFamily="34" charset="0"/>
              </a:rPr>
              <a:t> system</a:t>
            </a:r>
          </a:p>
          <a:p>
            <a:pPr marL="0" indent="0" defTabSz="914400" fontAlgn="auto">
              <a:lnSpc>
                <a:spcPct val="100000"/>
              </a:lnSpc>
              <a:spcAft>
                <a:spcPts val="0"/>
              </a:spcAft>
              <a:buNone/>
              <a:defRPr/>
            </a:pPr>
            <a:endParaRPr lang="en-US" altLang="el-GR" sz="2400" dirty="0">
              <a:latin typeface="Calibri" panose="020F0502020204030204" pitchFamily="34" charset="0"/>
            </a:endParaRPr>
          </a:p>
          <a:p>
            <a:pPr marL="0" indent="0" defTabSz="914400" fontAlgn="auto">
              <a:lnSpc>
                <a:spcPct val="100000"/>
              </a:lnSpc>
              <a:spcAft>
                <a:spcPts val="0"/>
              </a:spcAft>
              <a:buNone/>
              <a:defRPr/>
            </a:pPr>
            <a:r>
              <a:rPr lang="en-US" altLang="el-GR" sz="2400" dirty="0" smtClean="0">
                <a:latin typeface="Calibri" panose="020F0502020204030204" pitchFamily="34" charset="0"/>
              </a:rPr>
              <a:t>2. ISO 19011 Guidelines for auditing management systems</a:t>
            </a:r>
          </a:p>
          <a:p>
            <a:pPr marL="0" indent="0" defTabSz="914400" fontAlgn="auto">
              <a:lnSpc>
                <a:spcPct val="100000"/>
              </a:lnSpc>
              <a:spcAft>
                <a:spcPts val="0"/>
              </a:spcAft>
              <a:buNone/>
              <a:defRPr/>
            </a:pPr>
            <a:endParaRPr lang="en-US" altLang="el-GR" sz="2400" dirty="0">
              <a:latin typeface="Calibri" panose="020F0502020204030204" pitchFamily="34" charset="0"/>
            </a:endParaRPr>
          </a:p>
          <a:p>
            <a:pPr marL="0" indent="0" defTabSz="914400" fontAlgn="auto">
              <a:lnSpc>
                <a:spcPct val="100000"/>
              </a:lnSpc>
              <a:spcAft>
                <a:spcPts val="0"/>
              </a:spcAft>
              <a:buNone/>
              <a:defRPr/>
            </a:pPr>
            <a:r>
              <a:rPr lang="en-US" altLang="el-GR" sz="2400" dirty="0" smtClean="0">
                <a:latin typeface="Calibri" panose="020F0502020204030204" pitchFamily="34" charset="0"/>
              </a:rPr>
              <a:t>3. ISO 31000 Risk management – Principles and guidelines</a:t>
            </a:r>
          </a:p>
          <a:p>
            <a:pPr marL="0" indent="0" defTabSz="914400" fontAlgn="auto">
              <a:lnSpc>
                <a:spcPct val="100000"/>
              </a:lnSpc>
              <a:spcAft>
                <a:spcPts val="0"/>
              </a:spcAft>
              <a:buNone/>
              <a:defRPr/>
            </a:pPr>
            <a:endParaRPr lang="en-US" altLang="el-GR" sz="2400" dirty="0">
              <a:latin typeface="Calibri" panose="020F0502020204030204" pitchFamily="34" charset="0"/>
            </a:endParaRPr>
          </a:p>
          <a:p>
            <a:pPr marL="0" indent="0" defTabSz="914400" fontAlgn="auto">
              <a:lnSpc>
                <a:spcPct val="100000"/>
              </a:lnSpc>
              <a:spcAft>
                <a:spcPts val="0"/>
              </a:spcAft>
              <a:buNone/>
              <a:defRPr/>
            </a:pPr>
            <a:r>
              <a:rPr lang="en-US" altLang="el-GR" sz="2400" dirty="0" smtClean="0">
                <a:latin typeface="Calibri" panose="020F0502020204030204" pitchFamily="34" charset="0"/>
              </a:rPr>
              <a:t>4. ISO Guide 73:2009, Risk management – </a:t>
            </a:r>
            <a:r>
              <a:rPr lang="en-US" altLang="el-GR" sz="2400" dirty="0" err="1" smtClean="0">
                <a:latin typeface="Calibri" panose="020F0502020204030204" pitchFamily="34" charset="0"/>
              </a:rPr>
              <a:t>Vocabilary</a:t>
            </a:r>
            <a:endParaRPr lang="en-US" altLang="el-GR" sz="2400" dirty="0" smtClean="0">
              <a:latin typeface="Calibri" panose="020F0502020204030204" pitchFamily="34" charset="0"/>
            </a:endParaRPr>
          </a:p>
          <a:p>
            <a:pPr marL="0" indent="0" defTabSz="914400" fontAlgn="auto">
              <a:lnSpc>
                <a:spcPct val="100000"/>
              </a:lnSpc>
              <a:spcAft>
                <a:spcPts val="0"/>
              </a:spcAft>
              <a:buNone/>
              <a:defRPr/>
            </a:pPr>
            <a:endParaRPr lang="en-US" altLang="el-GR" sz="2400" dirty="0">
              <a:latin typeface="Calibri" panose="020F0502020204030204" pitchFamily="34" charset="0"/>
            </a:endParaRPr>
          </a:p>
          <a:p>
            <a:pPr marL="0" indent="0" defTabSz="914400" fontAlgn="auto">
              <a:lnSpc>
                <a:spcPct val="100000"/>
              </a:lnSpc>
              <a:spcAft>
                <a:spcPts val="0"/>
              </a:spcAft>
              <a:buNone/>
              <a:defRPr/>
            </a:pPr>
            <a:r>
              <a:rPr lang="en-US" altLang="el-GR" sz="2400" dirty="0" smtClean="0">
                <a:latin typeface="Calibri" panose="020F0502020204030204" pitchFamily="34" charset="0"/>
              </a:rPr>
              <a:t>5. ISO 17021:2011 Conformity assessment – Requirements for bodies providing audit and certification of management systems. </a:t>
            </a: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6" name="Rectangle 3"/>
          <p:cNvSpPr txBox="1">
            <a:spLocks noChangeArrowheads="1"/>
          </p:cNvSpPr>
          <p:nvPr/>
        </p:nvSpPr>
        <p:spPr>
          <a:xfrm>
            <a:off x="1007864" y="1691605"/>
            <a:ext cx="8487691" cy="4494758"/>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421453251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4031" y="3203772"/>
            <a:ext cx="9072563" cy="3767927"/>
          </a:xfrm>
        </p:spPr>
        <p:txBody>
          <a:bodyPr/>
          <a:lstStyle/>
          <a:p>
            <a:pPr algn="r">
              <a:buNone/>
            </a:pPr>
            <a:r>
              <a:rPr lang="el-GR" i="1" dirty="0" smtClean="0"/>
              <a:t>Σας ευχαριστώ για την προσοχή σας</a:t>
            </a:r>
          </a:p>
          <a:p>
            <a:pPr algn="r">
              <a:buNone/>
            </a:pPr>
            <a:endParaRPr lang="el-GR" i="1" dirty="0"/>
          </a:p>
          <a:p>
            <a:pPr algn="r">
              <a:buNone/>
            </a:pPr>
            <a:r>
              <a:rPr lang="el-GR" sz="2000" i="1" dirty="0" smtClean="0"/>
              <a:t>Με εκτίμηση Μηνόπουλος Σίμος</a:t>
            </a:r>
          </a:p>
          <a:p>
            <a:pPr algn="r">
              <a:buNone/>
            </a:pPr>
            <a:r>
              <a:rPr lang="el-GR" sz="2000" i="1" dirty="0" err="1" smtClean="0"/>
              <a:t>Διπλ</a:t>
            </a:r>
            <a:r>
              <a:rPr lang="el-GR" sz="2000" i="1" dirty="0" smtClean="0"/>
              <a:t>. Ηλεκτρολόγος Μηχανικός</a:t>
            </a:r>
            <a:r>
              <a:rPr lang="en-US" sz="2000" i="1" dirty="0" smtClean="0"/>
              <a:t> </a:t>
            </a:r>
            <a:r>
              <a:rPr lang="el-GR" sz="2000" i="1" dirty="0" smtClean="0"/>
              <a:t>ΑΠΘ</a:t>
            </a:r>
          </a:p>
          <a:p>
            <a:pPr algn="r">
              <a:buNone/>
            </a:pPr>
            <a:r>
              <a:rPr lang="en-US" sz="2000" i="1" dirty="0" smtClean="0"/>
              <a:t>MSc </a:t>
            </a:r>
            <a:r>
              <a:rPr lang="el-GR" sz="2000" i="1" dirty="0" smtClean="0"/>
              <a:t>Περιβαλλοντικός Σχεδιασμός </a:t>
            </a:r>
          </a:p>
          <a:p>
            <a:pPr algn="r">
              <a:buNone/>
            </a:pPr>
            <a:endParaRPr lang="el-GR" i="1" dirty="0"/>
          </a:p>
        </p:txBody>
      </p:sp>
      <p:pic>
        <p:nvPicPr>
          <p:cNvPr id="4" name="Picture 3"/>
          <p:cNvPicPr>
            <a:picLocks noChangeAspect="1" noChangeArrowheads="1"/>
          </p:cNvPicPr>
          <p:nvPr/>
        </p:nvPicPr>
        <p:blipFill>
          <a:blip r:embed="rId2" cstate="print"/>
          <a:srcRect/>
          <a:stretch>
            <a:fillRect/>
          </a:stretch>
        </p:blipFill>
        <p:spPr bwMode="auto">
          <a:xfrm>
            <a:off x="0" y="0"/>
            <a:ext cx="1979613" cy="1439863"/>
          </a:xfrm>
          <a:prstGeom prst="rect">
            <a:avLst/>
          </a:prstGeom>
          <a:noFill/>
          <a:ln w="9525">
            <a:noFill/>
            <a:round/>
            <a:headEnd/>
            <a:tailEnd/>
          </a:ln>
        </p:spPr>
      </p:pic>
      <p:sp>
        <p:nvSpPr>
          <p:cNvPr id="5" name="4 - Ορθογώνιο"/>
          <p:cNvSpPr/>
          <p:nvPr/>
        </p:nvSpPr>
        <p:spPr>
          <a:xfrm>
            <a:off x="7253137" y="6156101"/>
            <a:ext cx="2323457" cy="349968"/>
          </a:xfrm>
          <a:prstGeom prst="rect">
            <a:avLst/>
          </a:prstGeom>
        </p:spPr>
        <p:txBody>
          <a:bodyPr wrap="none">
            <a:spAutoFit/>
          </a:bodyPr>
          <a:lstStyle/>
          <a:p>
            <a:pPr algn="r">
              <a:buNone/>
            </a:pPr>
            <a:r>
              <a:rPr lang="el-GR" i="1" dirty="0" smtClean="0"/>
              <a:t>Πόλεων και Κτηρίων.</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527175" y="611485"/>
            <a:ext cx="8229600" cy="648072"/>
          </a:xfrm>
          <a:prstGeom prst="rect">
            <a:avLst/>
          </a:prstGeom>
        </p:spPr>
        <p:txBody>
          <a:bodyPr/>
          <a:lstStyle>
            <a:lvl1pPr algn="l" rtl="0" eaLnBrk="1" latinLnBrk="0" hangingPunct="1">
              <a:spcBef>
                <a:spcPct val="0"/>
              </a:spcBef>
              <a:buNone/>
              <a:defRPr kumimoji="0" sz="5500" b="0" kern="1200">
                <a:ln>
                  <a:noFill/>
                </a:ln>
                <a:solidFill>
                  <a:schemeClr val="tx2"/>
                </a:solidFill>
                <a:effectLst/>
                <a:latin typeface="+mj-lt"/>
                <a:ea typeface="+mj-ea"/>
                <a:cs typeface="+mj-cs"/>
              </a:defRPr>
            </a:lvl1pPr>
          </a:lstStyle>
          <a:p>
            <a:pPr defTabSz="914400" fontAlgn="auto">
              <a:lnSpc>
                <a:spcPct val="100000"/>
              </a:lnSpc>
              <a:spcAft>
                <a:spcPts val="0"/>
              </a:spcAft>
              <a:buClrTx/>
              <a:buSzTx/>
              <a:buFontTx/>
              <a:defRPr/>
            </a:pPr>
            <a:r>
              <a:rPr lang="el-GR" altLang="el-GR" sz="2800" b="1" dirty="0" smtClean="0"/>
              <a:t>ΑΡΧΕΣ ΤΗΣ ΕΠΙΘΕΩΡΗΣΗΣ</a:t>
            </a:r>
          </a:p>
        </p:txBody>
      </p:sp>
      <p:sp>
        <p:nvSpPr>
          <p:cNvPr id="4" name="Rectangle 3"/>
          <p:cNvSpPr txBox="1">
            <a:spLocks noChangeArrowheads="1"/>
          </p:cNvSpPr>
          <p:nvPr/>
        </p:nvSpPr>
        <p:spPr>
          <a:xfrm>
            <a:off x="1151880" y="1403573"/>
            <a:ext cx="8229600" cy="4525963"/>
          </a:xfrm>
          <a:prstGeom prst="rect">
            <a:avLst/>
          </a:prstGeom>
        </p:spPr>
        <p:txBody>
          <a:bodyPr/>
          <a:lst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a:lstStyle>
          <a:p>
            <a:pPr marL="0" indent="0" defTabSz="914400" fontAlgn="auto">
              <a:lnSpc>
                <a:spcPct val="100000"/>
              </a:lnSpc>
              <a:spcAft>
                <a:spcPts val="0"/>
              </a:spcAft>
              <a:buNone/>
              <a:defRPr/>
            </a:pPr>
            <a:r>
              <a:rPr lang="el-GR" altLang="el-GR" sz="2400" b="1" dirty="0" smtClean="0">
                <a:latin typeface="Calibri" panose="020F0502020204030204" pitchFamily="34" charset="0"/>
              </a:rPr>
              <a:t>2. Δικαιοσύνη </a:t>
            </a:r>
          </a:p>
          <a:p>
            <a:pPr marL="0" indent="0" defTabSz="914400" fontAlgn="auto">
              <a:lnSpc>
                <a:spcPct val="100000"/>
              </a:lnSpc>
              <a:spcAft>
                <a:spcPts val="0"/>
              </a:spcAft>
              <a:buNone/>
              <a:defRPr/>
            </a:pPr>
            <a:r>
              <a:rPr lang="el-GR" altLang="el-GR" sz="2400" dirty="0" smtClean="0">
                <a:latin typeface="Calibri" panose="020F0502020204030204" pitchFamily="34" charset="0"/>
              </a:rPr>
              <a:t>Τα ευρήματα της επιθεώρησης και η αντίστοιχη έκθεση της, πρέπει να βασίζονται στην πραγματικότητα και να είναι με ακρίβεια διατυπωμένα.</a:t>
            </a:r>
          </a:p>
          <a:p>
            <a:pPr marL="0" indent="0" defTabSz="914400" fontAlgn="auto">
              <a:lnSpc>
                <a:spcPct val="100000"/>
              </a:lnSpc>
              <a:spcAft>
                <a:spcPts val="0"/>
              </a:spcAft>
              <a:buNone/>
              <a:defRPr/>
            </a:pPr>
            <a:r>
              <a:rPr lang="el-GR" altLang="el-GR" sz="2400" dirty="0" smtClean="0">
                <a:latin typeface="Calibri" panose="020F0502020204030204" pitchFamily="34" charset="0"/>
              </a:rPr>
              <a:t>Οτιδήποτε εμποδίζει την ομαλή και απρόσκοπτη διεξαγωγή της επιθεώρηση πρέπει να εντοπίζεται και να καταγράφεται στην έκθεση των αποτελεσμάτων.</a:t>
            </a:r>
          </a:p>
          <a:p>
            <a:pPr marL="0" indent="0" defTabSz="914400" fontAlgn="auto">
              <a:lnSpc>
                <a:spcPct val="100000"/>
              </a:lnSpc>
              <a:spcAft>
                <a:spcPts val="0"/>
              </a:spcAft>
              <a:buNone/>
              <a:defRPr/>
            </a:pPr>
            <a:endParaRPr lang="el-GR" altLang="el-GR" sz="2400" b="1" dirty="0" smtClean="0">
              <a:latin typeface="Calibri" panose="020F0502020204030204" pitchFamily="34" charset="0"/>
            </a:endParaRPr>
          </a:p>
          <a:p>
            <a:pPr marL="0" indent="0" defTabSz="914400" fontAlgn="auto">
              <a:lnSpc>
                <a:spcPct val="100000"/>
              </a:lnSpc>
              <a:spcAft>
                <a:spcPts val="0"/>
              </a:spcAft>
              <a:buNone/>
              <a:defRPr/>
            </a:pPr>
            <a:r>
              <a:rPr lang="el-GR" altLang="el-GR" sz="2400" b="1" dirty="0" smtClean="0">
                <a:latin typeface="Calibri" panose="020F0502020204030204" pitchFamily="34" charset="0"/>
              </a:rPr>
              <a:t>3. Επαγγελματισμός</a:t>
            </a:r>
            <a:endParaRPr lang="en-US" altLang="el-GR" sz="2400" b="1" dirty="0" smtClean="0">
              <a:latin typeface="Calibri" panose="020F0502020204030204" pitchFamily="34" charset="0"/>
            </a:endParaRPr>
          </a:p>
          <a:p>
            <a:pPr marL="0" indent="0" defTabSz="914400" fontAlgn="auto">
              <a:lnSpc>
                <a:spcPct val="100000"/>
              </a:lnSpc>
              <a:spcAft>
                <a:spcPts val="0"/>
              </a:spcAft>
              <a:buNone/>
              <a:defRPr/>
            </a:pPr>
            <a:r>
              <a:rPr lang="el-GR" altLang="el-GR" sz="2400" dirty="0" smtClean="0">
                <a:latin typeface="Calibri" panose="020F0502020204030204" pitchFamily="34" charset="0"/>
              </a:rPr>
              <a:t>Τα αποτελέσματα της επιθεώρησης πρέπει να αντανακλούν την πραγματικότητα και να τεκμηριώνονται. Η γνώμη του επιθεωρητή πρέπει πάντοτε να έχει δευτερεύουσα αξία σε σχέση με τα τεκμήρια της επιθεώρησης.</a:t>
            </a: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a:p>
            <a:pPr defTabSz="914400" fontAlgn="auto">
              <a:lnSpc>
                <a:spcPct val="100000"/>
              </a:lnSpc>
              <a:spcAft>
                <a:spcPts val="0"/>
              </a:spcAft>
              <a:buFontTx/>
              <a:buChar char="-"/>
              <a:defRPr/>
            </a:pPr>
            <a:endParaRPr lang="el-GR" altLang="el-GR" sz="2400" dirty="0">
              <a:latin typeface="Calibri" panose="020F0502020204030204" pitchFamily="34" charset="0"/>
            </a:endParaRPr>
          </a:p>
          <a:p>
            <a:pPr marL="0" indent="0" defTabSz="914400" fontAlgn="auto">
              <a:lnSpc>
                <a:spcPct val="100000"/>
              </a:lnSpc>
              <a:spcAft>
                <a:spcPts val="0"/>
              </a:spcAft>
              <a:buNone/>
              <a:defRPr/>
            </a:pPr>
            <a:endParaRPr lang="el-GR" altLang="el-GR" sz="2400" dirty="0" smtClean="0">
              <a:latin typeface="Calibri" panose="020F0502020204030204" pitchFamily="34" charset="0"/>
            </a:endParaRPr>
          </a:p>
        </p:txBody>
      </p:sp>
      <p:sp>
        <p:nvSpPr>
          <p:cNvPr id="12" name="Text Box 32"/>
          <p:cNvSpPr txBox="1">
            <a:spLocks noChangeArrowheads="1"/>
          </p:cNvSpPr>
          <p:nvPr/>
        </p:nvSpPr>
        <p:spPr bwMode="auto">
          <a:xfrm>
            <a:off x="4732338" y="5146203"/>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
        <p:nvSpPr>
          <p:cNvPr id="14" name="Text Box 34"/>
          <p:cNvSpPr txBox="1">
            <a:spLocks noChangeArrowheads="1"/>
          </p:cNvSpPr>
          <p:nvPr/>
        </p:nvSpPr>
        <p:spPr bwMode="auto">
          <a:xfrm>
            <a:off x="4670425" y="5130328"/>
            <a:ext cx="194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l-GR" altLang="el-GR" sz="1800"/>
          </a:p>
        </p:txBody>
      </p:sp>
    </p:spTree>
    <p:extLst>
      <p:ext uri="{BB962C8B-B14F-4D97-AF65-F5344CB8AC3E}">
        <p14:creationId xmlns:p14="http://schemas.microsoft.com/office/powerpoint/2010/main" val="13124301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άλλαξη">
  <a:themeElements>
    <a:clrScheme name="Παράλλαξη">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Παράλλαξη">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αράλλαξη">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TM03457496[[fn=Παράλλαξη]]</Template>
  <TotalTime>4068</TotalTime>
  <Words>4611</Words>
  <Application>Microsoft Office PowerPoint</Application>
  <PresentationFormat>Προσαρμογή</PresentationFormat>
  <Paragraphs>826</Paragraphs>
  <Slides>86</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86</vt:i4>
      </vt:variant>
    </vt:vector>
  </HeadingPairs>
  <TitlesOfParts>
    <vt:vector size="94" baseType="lpstr">
      <vt:lpstr>Arial Unicode MS</vt:lpstr>
      <vt:lpstr>Arial</vt:lpstr>
      <vt:lpstr>Calibri</vt:lpstr>
      <vt:lpstr>Corbel</vt:lpstr>
      <vt:lpstr>Times New Roman</vt:lpstr>
      <vt:lpstr>Wingdings</vt:lpstr>
      <vt:lpstr>Wingdings 2</vt:lpstr>
      <vt:lpstr>Παράλλαξη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Μοντέλο επιχειρηματικής αριστείας</dc:title>
  <dc:creator>Nicholas T</dc:creator>
  <cp:lastModifiedBy>Simos Minopoulos</cp:lastModifiedBy>
  <cp:revision>221</cp:revision>
  <cp:lastPrinted>2016-12-01T10:35:29Z</cp:lastPrinted>
  <dcterms:created xsi:type="dcterms:W3CDTF">2009-04-16T09:32:32Z</dcterms:created>
  <dcterms:modified xsi:type="dcterms:W3CDTF">2017-03-20T15:24:52Z</dcterms:modified>
</cp:coreProperties>
</file>